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8"/>
  </p:notesMasterIdLst>
  <p:sldIdLst>
    <p:sldId id="398" r:id="rId2"/>
    <p:sldId id="400" r:id="rId3"/>
    <p:sldId id="392" r:id="rId4"/>
    <p:sldId id="401" r:id="rId5"/>
    <p:sldId id="402" r:id="rId6"/>
    <p:sldId id="403" r:id="rId7"/>
    <p:sldId id="404" r:id="rId8"/>
    <p:sldId id="405" r:id="rId9"/>
    <p:sldId id="406" r:id="rId10"/>
    <p:sldId id="407" r:id="rId11"/>
    <p:sldId id="408" r:id="rId12"/>
    <p:sldId id="409" r:id="rId13"/>
    <p:sldId id="410" r:id="rId14"/>
    <p:sldId id="411" r:id="rId15"/>
    <p:sldId id="285" r:id="rId16"/>
    <p:sldId id="412" r:id="rId17"/>
  </p:sldIdLst>
  <p:sldSz cx="9144000" cy="5143500" type="screen16x9"/>
  <p:notesSz cx="6858000" cy="9144000"/>
  <p:embeddedFontLst>
    <p:embeddedFont>
      <p:font typeface="Sora" panose="020B0604020202020204" charset="0"/>
      <p:regular r:id="rId19"/>
      <p:bold r:id="rId20"/>
    </p:embeddedFont>
    <p:embeddedFont>
      <p:font typeface="Lato" panose="020B0604020202020204" charset="0"/>
      <p:regular r:id="rId21"/>
      <p:bold r:id="rId22"/>
      <p:italic r:id="rId23"/>
      <p:boldItalic r:id="rId24"/>
    </p:embeddedFont>
    <p:embeddedFont>
      <p:font typeface="Sora ExtraBold" panose="020B0604020202020204" charset="0"/>
      <p:bold r:id="rId25"/>
    </p:embeddedFont>
    <p:embeddedFont>
      <p:font typeface="Figtree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700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355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444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233916" y="1190091"/>
            <a:ext cx="5553036" cy="267190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6600" dirty="0" smtClean="0"/>
              <a:t>Строки. Работа с файлами.</a:t>
            </a:r>
            <a:endParaRPr sz="6600"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866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740" y="262403"/>
            <a:ext cx="7704000" cy="729969"/>
          </a:xfrm>
        </p:spPr>
        <p:txBody>
          <a:bodyPr/>
          <a:lstStyle/>
          <a:p>
            <a:r>
              <a:rPr lang="ru-RU" sz="3200" dirty="0" smtClean="0"/>
              <a:t>Форматирование строк.</a:t>
            </a:r>
            <a:endParaRPr lang="ru-RU"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86807" y="1640946"/>
            <a:ext cx="7446337" cy="4285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'{} or {}'.format(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'One'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1)  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'One or 1'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6809" y="1157766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Позволяет добавлять в строку данных различных типов</a:t>
            </a:r>
            <a:endParaRPr lang="ru-RU" dirty="0">
              <a:latin typeface="Roboto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6808" y="2244928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Использование аргументов в произвольном порядке</a:t>
            </a:r>
          </a:p>
        </p:txBody>
      </p:sp>
      <p:sp>
        <p:nvSpPr>
          <p:cNvPr id="9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46226" y="2841380"/>
            <a:ext cx="8064442" cy="12249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'{0}, {1} {0}'.format(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ru-RU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Бонд'</a:t>
            </a:r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ru-RU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'Джеймс'</a:t>
            </a:r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 </a:t>
            </a:r>
            <a:r>
              <a:rPr lang="ru-RU" sz="16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'Бонд, Джеймс </a:t>
            </a:r>
            <a:r>
              <a:rPr lang="ru-RU" sz="16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Бонд‘</a:t>
            </a:r>
          </a:p>
          <a:p>
            <a:endParaRPr lang="ru-RU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'Имя: {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name} </a:t>
            </a:r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Фамилия: {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surname}'.format(name=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ru-RU" sz="1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Вася'</a:t>
            </a:r>
            <a:r>
              <a:rPr lang="ru-RU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surname=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ru-RU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Васечкин'</a:t>
            </a:r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 </a:t>
            </a:r>
            <a:r>
              <a:rPr lang="ru-RU" sz="16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'Имя: Вася Фамилия: Васечкин</a:t>
            </a:r>
            <a:r>
              <a:rPr lang="ru-RU" sz="16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ru-RU" sz="16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25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740" y="262403"/>
            <a:ext cx="7704000" cy="729969"/>
          </a:xfrm>
        </p:spPr>
        <p:txBody>
          <a:bodyPr/>
          <a:lstStyle/>
          <a:p>
            <a:r>
              <a:rPr lang="ru-RU" sz="3200" dirty="0" smtClean="0"/>
              <a:t>Форматирование строк.</a:t>
            </a:r>
            <a:endParaRPr lang="ru-RU"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404039" y="1569206"/>
            <a:ext cx="7844701" cy="17912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'Округление: {:.3f}'.</a:t>
            </a:r>
            <a:r>
              <a:rPr lang="ru-RU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format</a:t>
            </a:r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(2/3)  </a:t>
            </a:r>
            <a:r>
              <a:rPr lang="ru-RU" sz="16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'Округление: </a:t>
            </a:r>
            <a:r>
              <a:rPr lang="ru-RU" sz="16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0.667‘</a:t>
            </a:r>
          </a:p>
          <a:p>
            <a:endParaRPr lang="ru-RU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'Выравнивание: {:05.2f}'.</a:t>
            </a:r>
            <a:r>
              <a:rPr lang="ru-RU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format</a:t>
            </a:r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(5/3)  </a:t>
            </a:r>
            <a:r>
              <a:rPr lang="ru-RU" sz="16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'Выравнивание: 01.67'</a:t>
            </a:r>
          </a:p>
          <a:p>
            <a:endParaRPr lang="ru-RU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'Число по коду: {</a:t>
            </a:r>
            <a:r>
              <a:rPr lang="ru-RU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num:d</a:t>
            </a:r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} {</a:t>
            </a:r>
            <a:r>
              <a:rPr lang="ru-RU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num:c</a:t>
            </a:r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}'.</a:t>
            </a:r>
            <a:r>
              <a:rPr lang="ru-RU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format</a:t>
            </a:r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ru-RU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ru-RU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=167)  </a:t>
            </a:r>
            <a:r>
              <a:rPr lang="ru-RU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ru-RU" sz="16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'Число по коду: 167 </a:t>
            </a:r>
            <a:r>
              <a:rPr lang="ru-RU" sz="16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§'</a:t>
            </a:r>
            <a:endParaRPr lang="ru-RU" sz="16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6809" y="1157766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</a:t>
            </a:r>
            <a:r>
              <a:rPr lang="ru-RU" dirty="0" err="1"/>
              <a:t>пецификация</a:t>
            </a:r>
            <a:r>
              <a:rPr lang="ru-RU" dirty="0"/>
              <a:t> и типизация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6808" y="3464129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f-</a:t>
            </a:r>
            <a:r>
              <a:rPr lang="ru-RU" dirty="0" smtClean="0"/>
              <a:t>строки</a:t>
            </a:r>
            <a:endParaRPr lang="ru-RU" dirty="0"/>
          </a:p>
        </p:txBody>
      </p:sp>
      <p:sp>
        <p:nvSpPr>
          <p:cNvPr id="11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641500" y="3771906"/>
            <a:ext cx="7844701" cy="11010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ru-RU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Василий'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age = 35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{name}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{age} </a:t>
            </a:r>
            <a:r>
              <a:rPr lang="ru-RU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лет; любимые числа: 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{[7, 42]}</a:t>
            </a:r>
            <a:r>
              <a:rPr lang="ru-RU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86711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694" y="83519"/>
            <a:ext cx="5124892" cy="852148"/>
          </a:xfrm>
        </p:spPr>
        <p:txBody>
          <a:bodyPr/>
          <a:lstStyle/>
          <a:p>
            <a:r>
              <a:rPr lang="ru-RU" sz="4000" dirty="0" smtClean="0"/>
              <a:t>Работа с файлами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857694" y="1465543"/>
            <a:ext cx="7446337" cy="9417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endParaRPr lang="ru-RU" sz="2400" i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24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ru-RU" sz="2400" i="1" dirty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ru-RU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6809" y="1157766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Файл </a:t>
            </a:r>
            <a:r>
              <a:rPr lang="ru-RU" b="1" dirty="0"/>
              <a:t>example.txt</a:t>
            </a:r>
            <a:r>
              <a:rPr lang="ru-RU" dirty="0"/>
              <a:t> имеет следующее содержание</a:t>
            </a:r>
            <a:r>
              <a:rPr lang="ru-RU" dirty="0" smtClean="0"/>
              <a:t>: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694" y="2561227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Открытие файла для чтения</a:t>
            </a:r>
            <a:endParaRPr lang="ru-RU" dirty="0"/>
          </a:p>
        </p:txBody>
      </p:sp>
      <p:sp>
        <p:nvSpPr>
          <p:cNvPr id="7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658511" y="2950125"/>
            <a:ext cx="7844701" cy="7078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 = </a:t>
            </a:r>
            <a:r>
              <a:rPr lang="ru-RU" altLang="ru-RU" sz="20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ru-RU" altLang="ru-RU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'example.txt')</a:t>
            </a:r>
            <a:r>
              <a:rPr lang="ru-RU" altLang="ru-RU" sz="2000" b="1" dirty="0">
                <a:solidFill>
                  <a:srgbClr val="1F1F1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altLang="ru-RU" sz="2000" b="1" dirty="0">
                <a:solidFill>
                  <a:srgbClr val="1F1F1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altLang="ru-RU" sz="20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f.read</a:t>
            </a: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  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 '</a:t>
            </a:r>
            <a:r>
              <a:rPr lang="ru-RU" altLang="ru-RU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ru-RU" altLang="ru-RU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!\n'</a:t>
            </a:r>
            <a:r>
              <a:rPr lang="ru-RU" altLang="ru-RU" sz="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altLang="ru-RU" sz="4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6809" y="3739400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FF0000"/>
                </a:solidFill>
              </a:rPr>
              <a:t>После окончания работы с файлом его обязательно нужно </a:t>
            </a:r>
            <a:r>
              <a:rPr lang="ru-RU" b="1" dirty="0" smtClean="0">
                <a:solidFill>
                  <a:srgbClr val="FF0000"/>
                </a:solidFill>
              </a:rPr>
              <a:t>закрыть!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08837" y="4153531"/>
            <a:ext cx="7844701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f.</a:t>
            </a:r>
            <a:r>
              <a:rPr lang="en-US" altLang="ru-RU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close</a:t>
            </a:r>
            <a:r>
              <a:rPr lang="ru-RU" altLang="ru-RU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</a:t>
            </a:r>
            <a:endParaRPr lang="ru-RU" altLang="ru-RU" sz="4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18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694" y="83519"/>
            <a:ext cx="5124892" cy="852148"/>
          </a:xfrm>
        </p:spPr>
        <p:txBody>
          <a:bodyPr/>
          <a:lstStyle/>
          <a:p>
            <a:r>
              <a:rPr lang="ru-RU" sz="4000" dirty="0" smtClean="0"/>
              <a:t>Работа с файлами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6809" y="1157766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Конструкция </a:t>
            </a:r>
            <a:r>
              <a:rPr lang="ru-RU" b="1" i="1" dirty="0" err="1">
                <a:solidFill>
                  <a:srgbClr val="0000FF"/>
                </a:solidFill>
              </a:rPr>
              <a:t>with</a:t>
            </a:r>
            <a:r>
              <a:rPr lang="ru-RU" b="1" i="1" dirty="0">
                <a:solidFill>
                  <a:srgbClr val="0000FF"/>
                </a:solidFill>
              </a:rPr>
              <a:t> ... </a:t>
            </a:r>
            <a:r>
              <a:rPr lang="ru-RU" b="1" i="1" dirty="0" err="1">
                <a:solidFill>
                  <a:srgbClr val="0000FF"/>
                </a:solidFill>
              </a:rPr>
              <a:t>as</a:t>
            </a:r>
            <a:r>
              <a:rPr lang="ru-RU" b="1" i="1" dirty="0">
                <a:solidFill>
                  <a:srgbClr val="0000FF"/>
                </a:solidFill>
              </a:rPr>
              <a:t> ...</a:t>
            </a:r>
            <a:r>
              <a:rPr lang="ru-RU" dirty="0"/>
              <a:t> сама </a:t>
            </a:r>
            <a:r>
              <a:rPr lang="ru-RU" dirty="0" smtClean="0"/>
              <a:t>производит </a:t>
            </a:r>
            <a:r>
              <a:rPr lang="ru-RU" dirty="0"/>
              <a:t>открытие и закрытие файла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694" y="2400031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Чтение строки из файла</a:t>
            </a:r>
            <a:endParaRPr lang="ru-RU" dirty="0"/>
          </a:p>
        </p:txBody>
      </p:sp>
      <p:sp>
        <p:nvSpPr>
          <p:cNvPr id="7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08836" y="1474011"/>
            <a:ext cx="7844701" cy="764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with open('example.txt') as f: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f.read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9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08836" y="2707808"/>
            <a:ext cx="7844701" cy="764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with open(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'example.txt‘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encoding=“utf-8”)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as f: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file_line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f.readline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 # 'Hello\n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6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694" y="83519"/>
            <a:ext cx="5124892" cy="852148"/>
          </a:xfrm>
        </p:spPr>
        <p:txBody>
          <a:bodyPr/>
          <a:lstStyle/>
          <a:p>
            <a:r>
              <a:rPr lang="ru-RU" sz="4000" dirty="0" smtClean="0"/>
              <a:t>Работа с файлами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6809" y="1157766"/>
            <a:ext cx="658509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Режим открытия файла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Открытие файла для чтение </a:t>
            </a:r>
            <a:r>
              <a:rPr lang="ru-RU" dirty="0">
                <a:solidFill>
                  <a:srgbClr val="FF0000"/>
                </a:solidFill>
              </a:rPr>
              <a:t>'r'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Открытие файла для записи </a:t>
            </a:r>
            <a:r>
              <a:rPr lang="ru-RU" dirty="0">
                <a:solidFill>
                  <a:srgbClr val="FF0000"/>
                </a:solidFill>
              </a:rPr>
              <a:t>'w'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Открытие файла для добавления </a:t>
            </a:r>
            <a:r>
              <a:rPr lang="ru-RU" dirty="0">
                <a:solidFill>
                  <a:srgbClr val="FF0000"/>
                </a:solidFill>
              </a:rPr>
              <a:t>'a'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Открытие файла в двоичном режиме </a:t>
            </a:r>
            <a:r>
              <a:rPr lang="ru-RU" dirty="0">
                <a:solidFill>
                  <a:srgbClr val="FF0000"/>
                </a:solidFill>
              </a:rPr>
              <a:t>'b'</a:t>
            </a:r>
          </a:p>
        </p:txBody>
      </p:sp>
      <p:sp>
        <p:nvSpPr>
          <p:cNvPr id="9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08836" y="2539685"/>
            <a:ext cx="7844701" cy="11010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with open('out.txt',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'w‘)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as f: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for s in ['It is\n', 'output\n']: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f.write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(s)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08017" y="369923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1F1F1F"/>
                </a:solidFill>
                <a:latin typeface="Roboto"/>
              </a:rPr>
              <a:t>Файл </a:t>
            </a:r>
            <a:r>
              <a:rPr lang="en-US" b="1" dirty="0">
                <a:solidFill>
                  <a:srgbClr val="1F1F1F"/>
                </a:solidFill>
                <a:latin typeface="Roboto"/>
              </a:rPr>
              <a:t>out.txt</a:t>
            </a:r>
            <a:r>
              <a:rPr lang="en-US" dirty="0">
                <a:solidFill>
                  <a:srgbClr val="1F1F1F"/>
                </a:solidFill>
                <a:latin typeface="Roboto"/>
              </a:rPr>
              <a:t> </a:t>
            </a:r>
            <a:r>
              <a:rPr lang="ru-RU" dirty="0" smtClean="0">
                <a:solidFill>
                  <a:srgbClr val="1F1F1F"/>
                </a:solidFill>
                <a:latin typeface="Roboto"/>
              </a:rPr>
              <a:t>теперь содержит:</a:t>
            </a:r>
            <a:endParaRPr lang="ru-RU" dirty="0"/>
          </a:p>
        </p:txBody>
      </p:sp>
      <p:sp>
        <p:nvSpPr>
          <p:cNvPr id="10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08836" y="4007012"/>
            <a:ext cx="7896448" cy="9417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It is</a:t>
            </a:r>
            <a:endParaRPr lang="ru-RU" sz="2400" i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</a:t>
            </a:r>
            <a:endParaRPr lang="ru-RU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34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740" y="262403"/>
            <a:ext cx="7704000" cy="729969"/>
          </a:xfrm>
        </p:spPr>
        <p:txBody>
          <a:bodyPr/>
          <a:lstStyle/>
          <a:p>
            <a:r>
              <a:rPr lang="en-US" sz="3200" dirty="0"/>
              <a:t> </a:t>
            </a:r>
            <a:r>
              <a:rPr lang="ru-RU" sz="3200" dirty="0" smtClean="0"/>
              <a:t>Распространенные ошибки</a:t>
            </a:r>
            <a:endParaRPr lang="ru-RU" sz="32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9"/>
          </p:nvPr>
        </p:nvSpPr>
        <p:spPr>
          <a:xfrm>
            <a:off x="81871" y="992372"/>
            <a:ext cx="7991784" cy="3650513"/>
          </a:xfrm>
        </p:spPr>
        <p:txBody>
          <a:bodyPr/>
          <a:lstStyle/>
          <a:p>
            <a:pPr marL="7429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ru-RU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ru-RU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ru-RU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+mn-lt"/>
              </a:rPr>
              <a:t>– </a:t>
            </a:r>
            <a:r>
              <a:rPr lang="ru-RU" dirty="0" smtClean="0">
                <a:latin typeface="+mn-lt"/>
              </a:rPr>
              <a:t>это один символ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Метод </a:t>
            </a:r>
            <a:r>
              <a:rPr lang="en-US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replace</a:t>
            </a:r>
            <a:r>
              <a:rPr lang="ru-RU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Заменяем все подстроки "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Olga" 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 строке</a:t>
            </a:r>
            <a: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my_var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"Ivan, 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Rinat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Olga, Kira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ru-RU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my_var.replace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"Olga"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Olya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Запись содержимого файла в переменную</a:t>
            </a:r>
            <a:b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with open(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'example.txt'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as f: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content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number_str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content.count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ru-RU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ru-RU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)+1</a:t>
            </a:r>
            <a:endParaRPr lang="ru-RU" sz="1600" dirty="0" smtClean="0">
              <a:solidFill>
                <a:schemeClr val="tx1"/>
              </a:solidFill>
              <a:latin typeface="+mn-lt"/>
            </a:endParaRPr>
          </a:p>
          <a:p>
            <a:pPr indent="457200"/>
            <a:endParaRPr lang="ru-RU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5799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1851" y="83519"/>
            <a:ext cx="4238846" cy="852148"/>
          </a:xfrm>
        </p:spPr>
        <p:txBody>
          <a:bodyPr/>
          <a:lstStyle/>
          <a:p>
            <a:r>
              <a:rPr lang="ru-RU" sz="4000" dirty="0" smtClean="0"/>
              <a:t>Строки (</a:t>
            </a:r>
            <a:r>
              <a:rPr lang="en-US" sz="4000" dirty="0" smtClean="0"/>
              <a:t>String)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15926" y="3431824"/>
            <a:ext cx="7446337" cy="13665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r>
              <a:rPr lang="ru-RU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Этот\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ru-RU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текст</a:t>
            </a:r>
          </a:p>
          <a:p>
            <a:r>
              <a:rPr 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был записан</a:t>
            </a:r>
          </a:p>
          <a:p>
            <a:r>
              <a:rPr 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 </a:t>
            </a:r>
            <a:r>
              <a:rPr lang="ru-RU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нескольких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ru-RU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строках</a:t>
            </a:r>
            <a:r>
              <a:rPr lang="ru-RU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ru-RU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5926" y="1412948"/>
            <a:ext cx="65850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F1F1F"/>
                </a:solidFill>
                <a:latin typeface="Roboto"/>
              </a:rPr>
              <a:t>Специальные символы: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F1F1F"/>
                </a:solidFill>
                <a:latin typeface="Roboto"/>
              </a:rPr>
              <a:t>\n </a:t>
            </a:r>
            <a:r>
              <a:rPr lang="ru-RU" sz="2000" dirty="0">
                <a:solidFill>
                  <a:srgbClr val="1F1F1F"/>
                </a:solidFill>
                <a:latin typeface="Roboto"/>
              </a:rPr>
              <a:t>- новая строка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F1F1F"/>
                </a:solidFill>
                <a:latin typeface="Roboto"/>
              </a:rPr>
              <a:t>\t </a:t>
            </a:r>
            <a:r>
              <a:rPr lang="ru-RU" sz="2000" dirty="0">
                <a:solidFill>
                  <a:srgbClr val="1F1F1F"/>
                </a:solidFill>
                <a:latin typeface="Roboto"/>
              </a:rPr>
              <a:t>- табуляция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F1F1F"/>
                </a:solidFill>
                <a:latin typeface="Roboto"/>
              </a:rPr>
              <a:t>\r </a:t>
            </a:r>
            <a:r>
              <a:rPr lang="ru-RU" sz="2000" dirty="0">
                <a:solidFill>
                  <a:srgbClr val="1F1F1F"/>
                </a:solidFill>
                <a:latin typeface="Roboto"/>
              </a:rPr>
              <a:t>- возврат каретки</a:t>
            </a:r>
          </a:p>
          <a:p>
            <a:r>
              <a:rPr lang="ru-RU" sz="2000" dirty="0">
                <a:solidFill>
                  <a:srgbClr val="1F1F1F"/>
                </a:solidFill>
                <a:latin typeface="Roboto"/>
              </a:rPr>
              <a:t>Строки в тройных апострофах или кавычках позволяют записывать многострочные блоки текста.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925" y="1134590"/>
            <a:ext cx="4197025" cy="139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740" y="262403"/>
            <a:ext cx="7704000" cy="1426305"/>
          </a:xfrm>
        </p:spPr>
        <p:txBody>
          <a:bodyPr/>
          <a:lstStyle/>
          <a:p>
            <a:r>
              <a:rPr lang="ru-RU" sz="3200" dirty="0" smtClean="0"/>
              <a:t>Функции для работы со строками.</a:t>
            </a:r>
            <a:br>
              <a:rPr lang="ru-RU" sz="3200" dirty="0" smtClean="0"/>
            </a:br>
            <a:r>
              <a:rPr lang="ru-RU" sz="3200" dirty="0" smtClean="0"/>
              <a:t>1.Конкатенация</a:t>
            </a:r>
            <a:endParaRPr lang="ru-RU"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673571" y="1476057"/>
            <a:ext cx="7446337" cy="34547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s1 =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'Hello, 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s2 =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'world!'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s3 = s1 + s2  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world!'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s4 =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'String' ' literals ' 'concatenation'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s5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'This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'could be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'a long string '</a:t>
            </a: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'function argument'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7317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740" y="262404"/>
            <a:ext cx="7704000" cy="744146"/>
          </a:xfrm>
        </p:spPr>
        <p:txBody>
          <a:bodyPr/>
          <a:lstStyle/>
          <a:p>
            <a:r>
              <a:rPr lang="ru-RU" sz="3200" dirty="0" smtClean="0"/>
              <a:t>2.Дублирование</a:t>
            </a:r>
            <a:endParaRPr lang="ru-RU"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544740" y="1219068"/>
            <a:ext cx="7446337" cy="764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s1 =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</a:t>
            </a:r>
            <a:r>
              <a:rPr lang="ru-RU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s2 = 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s1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44740" y="2196411"/>
            <a:ext cx="7704000" cy="744146"/>
          </a:xfrm>
        </p:spPr>
        <p:txBody>
          <a:bodyPr/>
          <a:lstStyle/>
          <a:p>
            <a:r>
              <a:rPr lang="ru-RU" sz="3200" dirty="0" smtClean="0"/>
              <a:t>3.Длина</a:t>
            </a:r>
            <a:endParaRPr lang="ru-RU" sz="3200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544739" y="2940557"/>
            <a:ext cx="7446337" cy="764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s1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'Hello</a:t>
            </a:r>
            <a:r>
              <a:rPr lang="ru-RU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(s1))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44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740" y="262403"/>
            <a:ext cx="7704000" cy="729969"/>
          </a:xfrm>
        </p:spPr>
        <p:txBody>
          <a:bodyPr/>
          <a:lstStyle/>
          <a:p>
            <a:r>
              <a:rPr lang="ru-RU" sz="3200" dirty="0" smtClean="0"/>
              <a:t>Методы строк.</a:t>
            </a:r>
            <a:endParaRPr lang="ru-RU"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23190" y="1940085"/>
            <a:ext cx="7446337" cy="4285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 err="1" smtClean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6809" y="1157766"/>
            <a:ext cx="6585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1F1F1F"/>
                </a:solidFill>
                <a:latin typeface="Roboto"/>
              </a:rPr>
              <a:t>Команда для вывода всех методов используемого класса(типа)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6808" y="2459422"/>
            <a:ext cx="65850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1F1F1F"/>
                </a:solidFill>
                <a:latin typeface="Roboto"/>
              </a:rPr>
              <a:t>Вызов справки для выбранного метода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sp>
        <p:nvSpPr>
          <p:cNvPr id="7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802403" y="3102087"/>
            <a:ext cx="7446337" cy="4285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ru-RU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islower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09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740" y="262403"/>
            <a:ext cx="7704000" cy="729969"/>
          </a:xfrm>
        </p:spPr>
        <p:txBody>
          <a:bodyPr/>
          <a:lstStyle/>
          <a:p>
            <a:r>
              <a:rPr lang="ru-RU" sz="3200" dirty="0" smtClean="0"/>
              <a:t>Методы строк.</a:t>
            </a:r>
            <a:endParaRPr lang="ru-RU"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86809" y="1565156"/>
            <a:ext cx="7446337" cy="143731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s1 = 'Hello, 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s2 = 'world!'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s3 = s1 + s2  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'Hello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world</a:t>
            </a: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!‘</a:t>
            </a:r>
            <a:endParaRPr lang="ru-RU" b="1" dirty="0" smtClean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s3.find(s2)  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6809" y="1157766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Roboto"/>
              </a:rPr>
              <a:t>Поиск подстроки. Возвращает номер первого вхождения или -1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6808" y="3267480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Поиск подстроки. Возвращает номер последнего вхождения или -1</a:t>
            </a:r>
          </a:p>
        </p:txBody>
      </p:sp>
      <p:sp>
        <p:nvSpPr>
          <p:cNvPr id="9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86808" y="3575257"/>
            <a:ext cx="7446337" cy="143731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s1 = 'Hello, 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s2 = 'world!'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s3 = s1 + s2  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'Hello</a:t>
            </a:r>
            <a:r>
              <a:rPr lang="ru-RU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world</a:t>
            </a: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!‘</a:t>
            </a:r>
            <a:endParaRPr lang="ru-RU" b="1" dirty="0" smtClean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s3.rfind(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‘o’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40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740" y="262403"/>
            <a:ext cx="7704000" cy="729969"/>
          </a:xfrm>
        </p:spPr>
        <p:txBody>
          <a:bodyPr/>
          <a:lstStyle/>
          <a:p>
            <a:r>
              <a:rPr lang="ru-RU" sz="3200" dirty="0" smtClean="0"/>
              <a:t>Методы строк.</a:t>
            </a:r>
            <a:endParaRPr lang="ru-RU"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802403" y="1615873"/>
            <a:ext cx="7446337" cy="4285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s2.upper()  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'WORLD!'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6809" y="1157766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Перевод символов в верхний регистр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6808" y="2215400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Перевод символов в нижний регистр</a:t>
            </a:r>
          </a:p>
        </p:txBody>
      </p:sp>
      <p:sp>
        <p:nvSpPr>
          <p:cNvPr id="9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86808" y="2667953"/>
            <a:ext cx="7446337" cy="4285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s1.lower()  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'hello, '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02403" y="3304694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Перевести первый символ в верхний регистр</a:t>
            </a:r>
          </a:p>
        </p:txBody>
      </p:sp>
      <p:sp>
        <p:nvSpPr>
          <p:cNvPr id="10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802403" y="3726430"/>
            <a:ext cx="7446337" cy="4285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s2.capitalize() </a:t>
            </a: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# </a:t>
            </a: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‘World!'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8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740" y="262403"/>
            <a:ext cx="7704000" cy="729969"/>
          </a:xfrm>
        </p:spPr>
        <p:txBody>
          <a:bodyPr/>
          <a:lstStyle/>
          <a:p>
            <a:r>
              <a:rPr lang="ru-RU" sz="3200" dirty="0" smtClean="0"/>
              <a:t>Методы строк.</a:t>
            </a:r>
            <a:endParaRPr lang="ru-RU"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802403" y="1630107"/>
            <a:ext cx="7446337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s1.startswith(</a:t>
            </a:r>
            <a:r>
              <a:rPr lang="ru-RU" altLang="ru-RU" sz="2000" b="1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ru-RU" altLang="ru-RU" sz="2000" b="1" dirty="0" err="1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</a:t>
            </a:r>
            <a:r>
              <a:rPr lang="ru-RU" altLang="ru-RU" sz="2000" b="1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  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 </a:t>
            </a:r>
            <a:r>
              <a:rPr lang="ru-RU" altLang="ru-RU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ru-RU" altLang="ru-RU" sz="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altLang="ru-RU" sz="4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6809" y="1157766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Определение начинается ли строка с подстроки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6808" y="2215400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Определение заканчивается строка подстрокой</a:t>
            </a:r>
          </a:p>
        </p:txBody>
      </p:sp>
      <p:sp>
        <p:nvSpPr>
          <p:cNvPr id="9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86808" y="2682187"/>
            <a:ext cx="7446337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s1.endswith(</a:t>
            </a:r>
            <a:r>
              <a:rPr lang="ru-RU" altLang="ru-RU" sz="2000" b="1" dirty="0" smtClean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ru-RU" altLang="ru-RU" sz="2000" b="1" dirty="0" err="1" smtClean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</a:t>
            </a:r>
            <a:r>
              <a:rPr lang="en-US" altLang="ru-RU" sz="2000" b="1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ru-RU" altLang="ru-RU" sz="2000" b="1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'</a:t>
            </a: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  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 </a:t>
            </a:r>
            <a:r>
              <a:rPr lang="ru-RU" altLang="ru-RU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ru-RU" altLang="ru-RU" sz="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altLang="ru-RU" sz="4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2403" y="3175147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Разбиение строки</a:t>
            </a:r>
            <a:endParaRPr lang="ru-RU" dirty="0"/>
          </a:p>
        </p:txBody>
      </p:sp>
      <p:sp>
        <p:nvSpPr>
          <p:cNvPr id="10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802402" y="3482924"/>
            <a:ext cx="7446337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2000" b="1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lst</a:t>
            </a:r>
            <a:r>
              <a:rPr lang="en-US" altLang="ru-RU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= s3.split(</a:t>
            </a:r>
            <a:r>
              <a:rPr lang="ru-RU" altLang="ru-RU" sz="2000" b="1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 '</a:t>
            </a: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  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 [</a:t>
            </a:r>
            <a:r>
              <a:rPr lang="ru-RU" altLang="ru-RU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ru-RU" altLang="ru-RU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lang="en-US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ru-RU" altLang="ru-RU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'</a:t>
            </a:r>
            <a:r>
              <a:rPr lang="ru-RU" altLang="ru-RU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!']</a:t>
            </a:r>
            <a:r>
              <a:rPr lang="ru-RU" altLang="ru-RU" sz="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altLang="ru-RU" sz="4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6809" y="3975884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Объединение строк</a:t>
            </a:r>
            <a:endParaRPr lang="ru-RU" dirty="0"/>
          </a:p>
        </p:txBody>
      </p:sp>
      <p:sp>
        <p:nvSpPr>
          <p:cNvPr id="15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86808" y="4283661"/>
            <a:ext cx="7446337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2000" b="1" dirty="0">
                <a:solidFill>
                  <a:srgbClr val="A3151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'-'</a:t>
            </a: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ru-RU" altLang="ru-RU" sz="2000" b="1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ru-RU" altLang="ru-RU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ru-RU" altLang="ru-RU" sz="2000" b="1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lst</a:t>
            </a:r>
            <a:r>
              <a:rPr lang="en-US" altLang="ru-RU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ru-RU" altLang="ru-RU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ru-RU" altLang="ru-RU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 </a:t>
            </a:r>
            <a:r>
              <a:rPr lang="ru-RU" altLang="ru-RU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ru-RU" altLang="ru-RU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lang="en-US" altLang="ru-RU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ru-RU" altLang="ru-RU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ru-RU" altLang="ru-RU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!'</a:t>
            </a:r>
            <a:r>
              <a:rPr lang="ru-RU" altLang="ru-RU" sz="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altLang="ru-RU" sz="4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33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740" y="262403"/>
            <a:ext cx="7704000" cy="729969"/>
          </a:xfrm>
        </p:spPr>
        <p:txBody>
          <a:bodyPr/>
          <a:lstStyle/>
          <a:p>
            <a:r>
              <a:rPr lang="ru-RU" sz="3200" dirty="0" smtClean="0"/>
              <a:t>Методы строк.</a:t>
            </a:r>
            <a:endParaRPr lang="ru-RU"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86807" y="1718916"/>
            <a:ext cx="7446337" cy="11010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s7 = '   example string //'</a:t>
            </a:r>
          </a:p>
          <a:p>
            <a:pPr lvl="0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print(s7.strip()) </a:t>
            </a:r>
            <a:r>
              <a:rPr lang="ru-RU" altLang="ru-RU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 </a:t>
            </a:r>
            <a:r>
              <a:rPr lang="en-US" altLang="ru-RU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’example string //’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print(s7.strip(' /'))</a:t>
            </a:r>
            <a:r>
              <a:rPr lang="ru-RU" altLang="ru-RU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# </a:t>
            </a:r>
            <a:r>
              <a:rPr lang="en-US" altLang="ru-RU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’example string’</a:t>
            </a:r>
            <a:endParaRPr lang="ru-RU" altLang="ru-RU" sz="4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2403" y="1205609"/>
            <a:ext cx="65850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ru-RU" altLang="ru-RU" dirty="0" smtClean="0">
                <a:solidFill>
                  <a:srgbClr val="1F1F1F"/>
                </a:solidFill>
                <a:latin typeface="Roboto"/>
              </a:rPr>
              <a:t>Очистка </a:t>
            </a:r>
            <a:r>
              <a:rPr lang="ru-RU" altLang="ru-RU" dirty="0">
                <a:solidFill>
                  <a:srgbClr val="1F1F1F"/>
                </a:solidFill>
                <a:latin typeface="Roboto"/>
              </a:rPr>
              <a:t>символов по краям </a:t>
            </a:r>
            <a:r>
              <a:rPr lang="ru-RU" altLang="ru-RU" dirty="0" smtClean="0">
                <a:solidFill>
                  <a:srgbClr val="1F1F1F"/>
                </a:solidFill>
                <a:latin typeface="Roboto"/>
              </a:rPr>
              <a:t>строки</a:t>
            </a:r>
            <a:endParaRPr lang="ru-RU" altLang="ru-RU" dirty="0">
              <a:solidFill>
                <a:srgbClr val="1F1F1F"/>
              </a:solidFill>
              <a:latin typeface="Roboto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3805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72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430</Words>
  <Application>Microsoft Office PowerPoint</Application>
  <PresentationFormat>Экран (16:9)</PresentationFormat>
  <Paragraphs>116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Courier New</vt:lpstr>
      <vt:lpstr>Wingdings</vt:lpstr>
      <vt:lpstr>Sora</vt:lpstr>
      <vt:lpstr>Lato</vt:lpstr>
      <vt:lpstr>Sora ExtraBold</vt:lpstr>
      <vt:lpstr>Figtree</vt:lpstr>
      <vt:lpstr>Roboto</vt:lpstr>
      <vt:lpstr>Design Thinking Workshop by Slidesgo</vt:lpstr>
      <vt:lpstr>Строки. Работа с файлами.</vt:lpstr>
      <vt:lpstr>Строки (String) </vt:lpstr>
      <vt:lpstr>Функции для работы со строками. 1.Конкатенация</vt:lpstr>
      <vt:lpstr>2.Дублирование</vt:lpstr>
      <vt:lpstr>Методы строк.</vt:lpstr>
      <vt:lpstr>Методы строк.</vt:lpstr>
      <vt:lpstr>Методы строк.</vt:lpstr>
      <vt:lpstr>Методы строк.</vt:lpstr>
      <vt:lpstr>Методы строк.</vt:lpstr>
      <vt:lpstr>Форматирование строк.</vt:lpstr>
      <vt:lpstr>Форматирование строк.</vt:lpstr>
      <vt:lpstr>Работа с файлами </vt:lpstr>
      <vt:lpstr>Работа с файлами </vt:lpstr>
      <vt:lpstr>Работа с файлами </vt:lpstr>
      <vt:lpstr>Спасибо за  внимание!</vt:lpstr>
      <vt:lpstr> Распространенные ошибки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107</cp:revision>
  <dcterms:modified xsi:type="dcterms:W3CDTF">2025-01-19T15:57:16Z</dcterms:modified>
</cp:coreProperties>
</file>