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3"/>
  </p:notesMasterIdLst>
  <p:sldIdLst>
    <p:sldId id="256" r:id="rId2"/>
    <p:sldId id="324" r:id="rId3"/>
    <p:sldId id="379" r:id="rId4"/>
    <p:sldId id="380" r:id="rId5"/>
    <p:sldId id="381" r:id="rId6"/>
    <p:sldId id="382" r:id="rId7"/>
    <p:sldId id="383" r:id="rId8"/>
    <p:sldId id="384" r:id="rId9"/>
    <p:sldId id="385" r:id="rId10"/>
    <p:sldId id="386" r:id="rId11"/>
    <p:sldId id="285" r:id="rId12"/>
  </p:sldIdLst>
  <p:sldSz cx="9144000" cy="5143500" type="screen16x9"/>
  <p:notesSz cx="6858000" cy="9144000"/>
  <p:embeddedFontLst>
    <p:embeddedFont>
      <p:font typeface="Sora" panose="020B0604020202020204" charset="0"/>
      <p:regular r:id="rId14"/>
      <p:bold r:id="rId15"/>
    </p:embeddedFont>
    <p:embeddedFont>
      <p:font typeface="Lato" panose="020B0604020202020204" charset="0"/>
      <p:regular r:id="rId16"/>
      <p:bold r:id="rId17"/>
      <p:italic r:id="rId18"/>
      <p:boldItalic r:id="rId19"/>
    </p:embeddedFont>
    <p:embeddedFont>
      <p:font typeface="Figtree" panose="020B0604020202020204" charset="0"/>
      <p:regular r:id="rId20"/>
      <p:bold r:id="rId21"/>
      <p:italic r:id="rId22"/>
      <p:boldItalic r:id="rId23"/>
    </p:embeddedFont>
    <p:embeddedFont>
      <p:font typeface="Sora ExtraBold" panose="020B0604020202020204" charset="0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87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0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10" name="Google Shape;710;p30"/>
          <p:cNvGrpSpPr/>
          <p:nvPr/>
        </p:nvGrpSpPr>
        <p:grpSpPr>
          <a:xfrm>
            <a:off x="5933813" y="-904578"/>
            <a:ext cx="4200965" cy="3673225"/>
            <a:chOff x="5933813" y="-904578"/>
            <a:chExt cx="4200965" cy="3673225"/>
          </a:xfrm>
        </p:grpSpPr>
        <p:sp>
          <p:nvSpPr>
            <p:cNvPr id="711" name="Google Shape;711;p30"/>
            <p:cNvSpPr/>
            <p:nvPr/>
          </p:nvSpPr>
          <p:spPr>
            <a:xfrm rot="9699340">
              <a:off x="8277511" y="1091505"/>
              <a:ext cx="1671419" cy="1450984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 rot="-2461773" flipH="1">
              <a:off x="6255899" y="-647105"/>
              <a:ext cx="1339099" cy="1482387"/>
            </a:xfrm>
            <a:custGeom>
              <a:avLst/>
              <a:gdLst/>
              <a:ahLst/>
              <a:cxnLst/>
              <a:rect l="l" t="t" r="r" b="b"/>
              <a:pathLst>
                <a:path w="12198" h="13503" extrusionOk="0">
                  <a:moveTo>
                    <a:pt x="6033" y="0"/>
                  </a:moveTo>
                  <a:cubicBezTo>
                    <a:pt x="4364" y="0"/>
                    <a:pt x="2676" y="731"/>
                    <a:pt x="1459" y="2463"/>
                  </a:cubicBezTo>
                  <a:cubicBezTo>
                    <a:pt x="534" y="3792"/>
                    <a:pt x="1" y="5559"/>
                    <a:pt x="263" y="7175"/>
                  </a:cubicBezTo>
                  <a:cubicBezTo>
                    <a:pt x="525" y="8829"/>
                    <a:pt x="1862" y="10113"/>
                    <a:pt x="3323" y="10806"/>
                  </a:cubicBezTo>
                  <a:cubicBezTo>
                    <a:pt x="3787" y="11024"/>
                    <a:pt x="4276" y="11206"/>
                    <a:pt x="4783" y="11320"/>
                  </a:cubicBezTo>
                  <a:cubicBezTo>
                    <a:pt x="4748" y="11968"/>
                    <a:pt x="4670" y="12615"/>
                    <a:pt x="4546" y="13261"/>
                  </a:cubicBezTo>
                  <a:cubicBezTo>
                    <a:pt x="4526" y="13371"/>
                    <a:pt x="4620" y="13503"/>
                    <a:pt x="4728" y="13503"/>
                  </a:cubicBezTo>
                  <a:cubicBezTo>
                    <a:pt x="4757" y="13503"/>
                    <a:pt x="4787" y="13493"/>
                    <a:pt x="4817" y="13471"/>
                  </a:cubicBezTo>
                  <a:cubicBezTo>
                    <a:pt x="5623" y="12877"/>
                    <a:pt x="6349" y="12203"/>
                    <a:pt x="6995" y="11469"/>
                  </a:cubicBezTo>
                  <a:cubicBezTo>
                    <a:pt x="7319" y="11425"/>
                    <a:pt x="7633" y="11364"/>
                    <a:pt x="7940" y="11267"/>
                  </a:cubicBezTo>
                  <a:cubicBezTo>
                    <a:pt x="9461" y="10795"/>
                    <a:pt x="10660" y="9632"/>
                    <a:pt x="11367" y="8235"/>
                  </a:cubicBezTo>
                  <a:cubicBezTo>
                    <a:pt x="12190" y="6598"/>
                    <a:pt x="12198" y="5051"/>
                    <a:pt x="11682" y="3748"/>
                  </a:cubicBezTo>
                  <a:cubicBezTo>
                    <a:pt x="10814" y="1522"/>
                    <a:pt x="8442" y="0"/>
                    <a:pt x="6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30"/>
          <p:cNvGrpSpPr/>
          <p:nvPr/>
        </p:nvGrpSpPr>
        <p:grpSpPr>
          <a:xfrm>
            <a:off x="6090836" y="226911"/>
            <a:ext cx="2790453" cy="1318415"/>
            <a:chOff x="6090836" y="226911"/>
            <a:chExt cx="2790453" cy="1318415"/>
          </a:xfrm>
        </p:grpSpPr>
        <p:grpSp>
          <p:nvGrpSpPr>
            <p:cNvPr id="714" name="Google Shape;714;p30"/>
            <p:cNvGrpSpPr/>
            <p:nvPr/>
          </p:nvGrpSpPr>
          <p:grpSpPr>
            <a:xfrm rot="10800000" flipH="1">
              <a:off x="8748030" y="1416174"/>
              <a:ext cx="133260" cy="129152"/>
              <a:chOff x="3739723" y="2282290"/>
              <a:chExt cx="690824" cy="669530"/>
            </a:xfrm>
          </p:grpSpPr>
          <p:sp>
            <p:nvSpPr>
              <p:cNvPr id="715" name="Google Shape;715;p30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0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0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0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30"/>
            <p:cNvGrpSpPr/>
            <p:nvPr/>
          </p:nvGrpSpPr>
          <p:grpSpPr>
            <a:xfrm flipH="1">
              <a:off x="6090836" y="447861"/>
              <a:ext cx="371307" cy="91637"/>
              <a:chOff x="4241622" y="1303995"/>
              <a:chExt cx="1256112" cy="310004"/>
            </a:xfrm>
          </p:grpSpPr>
          <p:sp>
            <p:nvSpPr>
              <p:cNvPr id="720" name="Google Shape;720;p30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0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0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" name="Google Shape;723;p30"/>
            <p:cNvSpPr/>
            <p:nvPr/>
          </p:nvSpPr>
          <p:spPr>
            <a:xfrm rot="10800000" flipH="1">
              <a:off x="7740859" y="481236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 rot="10800000" flipH="1">
              <a:off x="8718186" y="226911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30"/>
          <p:cNvGrpSpPr/>
          <p:nvPr/>
        </p:nvGrpSpPr>
        <p:grpSpPr>
          <a:xfrm>
            <a:off x="7039457" y="-588430"/>
            <a:ext cx="2338031" cy="1756598"/>
            <a:chOff x="7039457" y="-588430"/>
            <a:chExt cx="2338031" cy="1756598"/>
          </a:xfrm>
        </p:grpSpPr>
        <p:grpSp>
          <p:nvGrpSpPr>
            <p:cNvPr id="726" name="Google Shape;726;p30"/>
            <p:cNvGrpSpPr/>
            <p:nvPr/>
          </p:nvGrpSpPr>
          <p:grpSpPr>
            <a:xfrm rot="954583" flipH="1">
              <a:off x="8101234" y="448388"/>
              <a:ext cx="1222502" cy="563005"/>
              <a:chOff x="6209134" y="2574097"/>
              <a:chExt cx="1108185" cy="510359"/>
            </a:xfrm>
          </p:grpSpPr>
          <p:sp>
            <p:nvSpPr>
              <p:cNvPr id="727" name="Google Shape;727;p30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0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0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0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0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30"/>
            <p:cNvSpPr/>
            <p:nvPr/>
          </p:nvSpPr>
          <p:spPr>
            <a:xfrm rot="-2126681" flipH="1">
              <a:off x="7175570" y="-280538"/>
              <a:ext cx="1349702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047320" cy="20493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6600" dirty="0" smtClean="0"/>
              <a:t>Сложность алгоритмов</a:t>
            </a:r>
            <a:endParaRPr sz="66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128410"/>
            <a:ext cx="7340011" cy="1148847"/>
          </a:xfrm>
        </p:spPr>
        <p:txBody>
          <a:bodyPr/>
          <a:lstStyle/>
          <a:p>
            <a:r>
              <a:rPr lang="ru-RU" sz="3200" dirty="0" smtClean="0"/>
              <a:t>Почему используется асимптотическая оценка?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190847"/>
            <a:ext cx="7340011" cy="2009553"/>
          </a:xfrm>
        </p:spPr>
        <p:txBody>
          <a:bodyPr/>
          <a:lstStyle/>
          <a:p>
            <a:pPr marL="0" indent="317500"/>
            <a:r>
              <a:rPr lang="ru-RU" dirty="0"/>
              <a:t>Мы оцениваем сложность алгоритма, чтобы убедиться, что он не будет «тормозить». </a:t>
            </a:r>
            <a:r>
              <a:rPr lang="ru-RU" dirty="0" smtClean="0"/>
              <a:t>Асимптотическая </a:t>
            </a:r>
            <a:r>
              <a:rPr lang="ru-RU" dirty="0"/>
              <a:t>оценка даёт нам примерное представление, при каком размере задачи (того самого n, от которого зависит функция сложности), можно ожидать приемлемой скорости выполнения.</a:t>
            </a:r>
          </a:p>
        </p:txBody>
      </p:sp>
      <p:pic>
        <p:nvPicPr>
          <p:cNvPr id="1026" name="Picture 2" descr="https://api.ulearn.me/courses/complexity/files/U01_Theory/tab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3093008"/>
            <a:ext cx="70485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4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1426305"/>
          </a:xfrm>
        </p:spPr>
        <p:txBody>
          <a:bodyPr/>
          <a:lstStyle/>
          <a:p>
            <a:r>
              <a:rPr lang="ru-RU" sz="4000" dirty="0" smtClean="0"/>
              <a:t>Зачем знать вычислительную сложность алгоритма?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757916"/>
            <a:ext cx="8417444" cy="3225210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Предсказать как быстро будет выполняться хоть немного нетривиальный алгоритм — крайне трудная задача, поэтому, если вам нужна максимальная производительность, помогут только кропотливые эксперименты и замеры производительности.</a:t>
            </a:r>
          </a:p>
          <a:p>
            <a:pPr marL="324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dirty="0"/>
              <a:t>Однако, для большинства ситуаций пиковая производительность не особенно важна. Тогда быстрого анализа асимптотики алгоритма достаточно, чтобы исключить случайное появление сильно неэффективного кода.</a:t>
            </a:r>
          </a:p>
        </p:txBody>
      </p:sp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1"/>
            <a:ext cx="7704000" cy="781264"/>
          </a:xfrm>
        </p:spPr>
        <p:txBody>
          <a:bodyPr/>
          <a:lstStyle/>
          <a:p>
            <a:r>
              <a:rPr lang="ru-RU" sz="4000" dirty="0" smtClean="0"/>
              <a:t>Определение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226288"/>
            <a:ext cx="7226597" cy="3459126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Вычислительная временная сложность (</a:t>
            </a:r>
            <a:r>
              <a:rPr lang="ru-RU" b="1" dirty="0" err="1"/>
              <a:t>time</a:t>
            </a:r>
            <a:r>
              <a:rPr lang="ru-RU" b="1" dirty="0"/>
              <a:t> </a:t>
            </a:r>
            <a:r>
              <a:rPr lang="ru-RU" b="1" dirty="0" err="1"/>
              <a:t>complexity</a:t>
            </a:r>
            <a:r>
              <a:rPr lang="ru-RU" b="1" dirty="0"/>
              <a:t>)</a:t>
            </a:r>
            <a:r>
              <a:rPr lang="ru-RU" dirty="0"/>
              <a:t> — это максимальное возможное количество выполненных алгоритмом элементарных операций, как функция от размера входных данных</a:t>
            </a:r>
            <a:r>
              <a:rPr lang="ru-RU" dirty="0" smtClean="0"/>
              <a:t>.  </a:t>
            </a:r>
          </a:p>
          <a:p>
            <a:r>
              <a:rPr lang="ru-RU" dirty="0"/>
              <a:t>Тут три ключевых части: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dirty="0"/>
              <a:t>Это функция.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dirty="0"/>
              <a:t>Зависит от размера входных данных.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ru-RU" dirty="0"/>
              <a:t>Возвращает максимум </a:t>
            </a:r>
            <a:r>
              <a:rPr lang="ru-RU" dirty="0" smtClean="0"/>
              <a:t>операций </a:t>
            </a:r>
            <a:r>
              <a:rPr lang="ru-RU" dirty="0"/>
              <a:t>на всех входах такого размера. То есть для худшего, самого затратного случая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33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1"/>
            <a:ext cx="7704000" cy="781264"/>
          </a:xfrm>
        </p:spPr>
        <p:txBody>
          <a:bodyPr/>
          <a:lstStyle/>
          <a:p>
            <a:r>
              <a:rPr lang="ru-RU" sz="4000" dirty="0" smtClean="0"/>
              <a:t>Пример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226288"/>
            <a:ext cx="7226597" cy="1013638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for </a:t>
            </a:r>
            <a:r>
              <a:rPr lang="en-US" b="1" dirty="0" err="1" smtClean="0"/>
              <a:t>i</a:t>
            </a:r>
            <a:r>
              <a:rPr lang="en-US" b="1" dirty="0" smtClean="0"/>
              <a:t> in range(n):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count= count + 1</a:t>
            </a:r>
            <a:endParaRPr lang="en-US" b="1" dirty="0" smtClean="0"/>
          </a:p>
        </p:txBody>
      </p:sp>
      <p:sp>
        <p:nvSpPr>
          <p:cNvPr id="4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88333" y="2434856"/>
            <a:ext cx="7226597" cy="2023730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n </a:t>
            </a:r>
            <a:r>
              <a:rPr lang="ru-RU" b="1" dirty="0" smtClean="0"/>
              <a:t>операций присваивания в переменную </a:t>
            </a:r>
            <a:r>
              <a:rPr lang="en-US" b="1" dirty="0"/>
              <a:t>i</a:t>
            </a:r>
            <a:endParaRPr lang="en-US" b="1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n </a:t>
            </a:r>
            <a:r>
              <a:rPr lang="ru-RU" b="1" dirty="0" smtClean="0"/>
              <a:t>операций сложения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n </a:t>
            </a:r>
            <a:r>
              <a:rPr lang="ru-RU" b="1" dirty="0"/>
              <a:t>операций присваивания в переменную </a:t>
            </a:r>
            <a:r>
              <a:rPr lang="en-US" b="1" dirty="0" smtClean="0"/>
              <a:t>count</a:t>
            </a:r>
            <a:endParaRPr lang="en-US" b="1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856082" y="4012474"/>
            <a:ext cx="2977115" cy="76944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Sora ExtraBold" panose="020B0604020202020204" charset="0"/>
                <a:cs typeface="Sora ExtraBold" panose="020B0604020202020204" charset="0"/>
              </a:rPr>
              <a:t>C(n) = 3n</a:t>
            </a:r>
            <a:endParaRPr lang="ru-RU" sz="4400" dirty="0">
              <a:cs typeface="Sora Extra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35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  <p:bldP spid="4" grpId="0" uiExpand="1" build="p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1"/>
            <a:ext cx="7704000" cy="781264"/>
          </a:xfrm>
        </p:spPr>
        <p:txBody>
          <a:bodyPr/>
          <a:lstStyle/>
          <a:p>
            <a:r>
              <a:rPr lang="ru-RU" sz="4000" dirty="0" smtClean="0"/>
              <a:t>Еще один </a:t>
            </a:r>
            <a:r>
              <a:rPr lang="ru-RU" sz="4000" dirty="0"/>
              <a:t>п</a:t>
            </a:r>
            <a:r>
              <a:rPr lang="ru-RU" sz="4000" dirty="0" smtClean="0"/>
              <a:t>ример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226287"/>
            <a:ext cx="7226597" cy="1878419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err="1"/>
              <a:t>i</a:t>
            </a:r>
            <a:r>
              <a:rPr lang="en-US" b="1" dirty="0" smtClean="0"/>
              <a:t> = 0</a:t>
            </a:r>
            <a:r>
              <a:rPr lang="ru-RU" b="1" dirty="0"/>
              <a:t/>
            </a:r>
            <a:br>
              <a:rPr lang="ru-RU" b="1" dirty="0"/>
            </a:br>
            <a:r>
              <a:rPr lang="en-US" b="1" dirty="0" smtClean="0"/>
              <a:t>while </a:t>
            </a:r>
            <a:r>
              <a:rPr lang="en-US" b="1" dirty="0" err="1" smtClean="0"/>
              <a:t>i</a:t>
            </a:r>
            <a:r>
              <a:rPr lang="en-US" b="1" dirty="0" smtClean="0"/>
              <a:t> &lt; n: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for j in range(n):</a:t>
            </a:r>
            <a:br>
              <a:rPr lang="en-US" dirty="0" smtClean="0"/>
            </a:br>
            <a:r>
              <a:rPr lang="en-US" dirty="0" smtClean="0"/>
              <a:t>		count= count + 1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	</a:t>
            </a:r>
            <a:r>
              <a:rPr lang="en-US" b="1" dirty="0" err="1" smtClean="0"/>
              <a:t>i</a:t>
            </a:r>
            <a:r>
              <a:rPr lang="en-US" b="1" dirty="0" smtClean="0"/>
              <a:t> = </a:t>
            </a:r>
            <a:r>
              <a:rPr lang="en-US" b="1" dirty="0" err="1" smtClean="0"/>
              <a:t>i</a:t>
            </a:r>
            <a:r>
              <a:rPr lang="en-US" b="1" dirty="0" smtClean="0"/>
              <a:t> + 1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80483" y="3218118"/>
            <a:ext cx="7676707" cy="52322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Sora ExtraBold" panose="020B0604020202020204" charset="0"/>
                <a:cs typeface="Sora ExtraBold" panose="020B0604020202020204" charset="0"/>
              </a:rPr>
              <a:t>C(n) = 1 + (n+1) + 2n + n(n + 2n) = 3n</a:t>
            </a:r>
            <a:r>
              <a:rPr lang="en-US" sz="2800" baseline="30000" dirty="0" smtClean="0">
                <a:latin typeface="Sora ExtraBold" panose="020B0604020202020204" charset="0"/>
                <a:cs typeface="Sora ExtraBold" panose="020B0604020202020204" charset="0"/>
              </a:rPr>
              <a:t>2</a:t>
            </a:r>
            <a:r>
              <a:rPr lang="en-US" sz="2800" dirty="0" smtClean="0">
                <a:latin typeface="Sora ExtraBold" panose="020B0604020202020204" charset="0"/>
                <a:cs typeface="Sora ExtraBold" panose="020B0604020202020204" charset="0"/>
              </a:rPr>
              <a:t> +3n+2 </a:t>
            </a:r>
            <a:endParaRPr lang="ru-RU" sz="2800" dirty="0">
              <a:cs typeface="Sora ExtraBold" panose="020B0604020202020204" charset="0"/>
            </a:endParaRPr>
          </a:p>
        </p:txBody>
      </p:sp>
      <p:sp>
        <p:nvSpPr>
          <p:cNvPr id="8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80483" y="4060751"/>
            <a:ext cx="7676707" cy="745165"/>
          </a:xfrm>
        </p:spPr>
        <p:txBody>
          <a:bodyPr/>
          <a:lstStyle/>
          <a:p>
            <a:pPr marL="0" indent="0" algn="ctr">
              <a:spcAft>
                <a:spcPts val="1200"/>
              </a:spcAft>
            </a:pPr>
            <a:r>
              <a:rPr lang="ru-RU" sz="2400" b="1" dirty="0" smtClean="0"/>
              <a:t>Определение функции сложности – сложно!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84818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  <p:bldP spid="7" grpId="0" animBg="1"/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859237"/>
          </a:xfrm>
        </p:spPr>
        <p:txBody>
          <a:bodyPr/>
          <a:lstStyle/>
          <a:p>
            <a:r>
              <a:rPr lang="ru-RU" sz="4000" dirty="0" smtClean="0"/>
              <a:t>Асимптотическая оценка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190847"/>
            <a:ext cx="8417444" cy="3792279"/>
          </a:xfrm>
        </p:spPr>
        <p:txBody>
          <a:bodyPr/>
          <a:lstStyle/>
          <a:p>
            <a:pPr marL="0" indent="317500"/>
            <a:r>
              <a:rPr lang="ru-RU" sz="1600" dirty="0"/>
              <a:t>Для реального кода вычислительная сложность может быть крайне сложной функцией! :-)</a:t>
            </a:r>
          </a:p>
          <a:p>
            <a:pPr marL="0" indent="317500"/>
            <a:r>
              <a:rPr lang="ru-RU" sz="1600" dirty="0"/>
              <a:t>Кроме того, легко ошибиться в расчетах и забыть какое-нибудь из слагаемых.</a:t>
            </a:r>
          </a:p>
          <a:p>
            <a:pPr marL="0" indent="317500"/>
            <a:r>
              <a:rPr lang="ru-RU" sz="1600" dirty="0"/>
              <a:t>С другой стороны, есть множество причин, почему нет смысла считать точный вид функции сложности: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/>
              <a:t>Некоторые «элементарные» операции, такие как </a:t>
            </a:r>
            <a:r>
              <a:rPr lang="ru-RU" sz="1600" dirty="0" err="1"/>
              <a:t>sin</a:t>
            </a:r>
            <a:r>
              <a:rPr lang="ru-RU" sz="1600" dirty="0"/>
              <a:t> или квадратный корень более дорогие, а функция сложности это не учитывает.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/>
              <a:t>Стоимость элементарных операций разная на разных процессорах.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/>
              <a:t>Стоимость элементарной операции зависит от контекста выполнения (от кэширования, переключения контекстов, работы конвейера команд у процессора, ...).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/>
              <a:t>Когда код написан на языке высокого уровня (C#, </a:t>
            </a:r>
            <a:r>
              <a:rPr lang="ru-RU" sz="1600" dirty="0" err="1"/>
              <a:t>Python</a:t>
            </a:r>
            <a:r>
              <a:rPr lang="ru-RU" sz="1600" dirty="0"/>
              <a:t>, </a:t>
            </a:r>
            <a:r>
              <a:rPr lang="ru-RU" sz="1600" dirty="0" err="1"/>
              <a:t>JavaScript</a:t>
            </a:r>
            <a:r>
              <a:rPr lang="ru-RU" sz="1600" dirty="0"/>
              <a:t>, ...) есть скрытая стоимость: выделение памяти, сборка мусора, JIT-компиляция и т.п</a:t>
            </a:r>
            <a:r>
              <a:rPr lang="ru-RU" sz="1600" dirty="0" smtClean="0"/>
              <a:t>.)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3404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859237"/>
          </a:xfrm>
        </p:spPr>
        <p:txBody>
          <a:bodyPr/>
          <a:lstStyle/>
          <a:p>
            <a:r>
              <a:rPr lang="ru-RU" sz="4000" dirty="0" smtClean="0"/>
              <a:t>Асимптотическая оценка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190847"/>
            <a:ext cx="8417444" cy="3792279"/>
          </a:xfrm>
        </p:spPr>
        <p:txBody>
          <a:bodyPr/>
          <a:lstStyle/>
          <a:p>
            <a:pPr marL="0" indent="317500"/>
            <a:r>
              <a:rPr lang="ru-RU" dirty="0"/>
              <a:t>Поэтому вместо того, чтобы считать скучные сложные формулы, инженеры пользуются так называемой </a:t>
            </a:r>
            <a:r>
              <a:rPr lang="ru-RU" i="1" dirty="0"/>
              <a:t>асимптотической оценкой</a:t>
            </a:r>
            <a:r>
              <a:rPr lang="ru-RU" dirty="0"/>
              <a:t> функции сложности.</a:t>
            </a:r>
          </a:p>
          <a:p>
            <a:pPr marL="0" indent="317500"/>
            <a:r>
              <a:rPr lang="ru-RU" dirty="0"/>
              <a:t>Если кратко и грубо, то получить асимптотическую оценку можно так: отбросьте в функции сложности все слагаемые, кроме одного с самой быстрой скоростью роста. А потом отбросьте все константы. То что получится и будет асимптотической оценкой сложности.</a:t>
            </a:r>
          </a:p>
          <a:p>
            <a:pPr marL="0" indent="317500"/>
            <a:r>
              <a:rPr lang="ru-RU" dirty="0"/>
              <a:t>Обычно время работы алгоритма нас интересует на больших данных, когда алгоритм может существенно замедлиться. Асимптотическая оценка как раз отвечает на вопрос, как сильно деградирует производительность с ростом размера входа.</a:t>
            </a:r>
          </a:p>
        </p:txBody>
      </p:sp>
    </p:spTree>
    <p:extLst>
      <p:ext uri="{BB962C8B-B14F-4D97-AF65-F5344CB8AC3E}">
        <p14:creationId xmlns:p14="http://schemas.microsoft.com/office/powerpoint/2010/main" val="241519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859237"/>
          </a:xfrm>
        </p:spPr>
        <p:txBody>
          <a:bodyPr/>
          <a:lstStyle/>
          <a:p>
            <a:r>
              <a:rPr lang="ru-RU" sz="4000" dirty="0" smtClean="0"/>
              <a:t>О-нотация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190847"/>
            <a:ext cx="7340011" cy="2119423"/>
          </a:xfrm>
        </p:spPr>
        <p:txBody>
          <a:bodyPr/>
          <a:lstStyle/>
          <a:p>
            <a:pPr marL="0" indent="317500"/>
            <a:r>
              <a:rPr lang="ru-RU" dirty="0"/>
              <a:t>Для оценки сложности инженеры обычно пользуются так называемой О-нотацией. Например, говорят «сложность этого алгоритма O(n²) (произносится: о от эн квадрат</a:t>
            </a:r>
            <a:r>
              <a:rPr lang="ru-RU" dirty="0" smtClean="0"/>
              <a:t>).</a:t>
            </a:r>
            <a:endParaRPr lang="ru-RU" dirty="0"/>
          </a:p>
          <a:p>
            <a:pPr marL="0" indent="317500"/>
            <a:r>
              <a:rPr lang="ru-RU" dirty="0"/>
              <a:t>Если очень кратко — O(n²) означает, что самое быстро растущее слагаемое в функции сложности — это n в степени не более 2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44277" y="3220121"/>
            <a:ext cx="7704000" cy="859237"/>
          </a:xfrm>
        </p:spPr>
        <p:txBody>
          <a:bodyPr/>
          <a:lstStyle/>
          <a:p>
            <a:r>
              <a:rPr lang="ru-RU" sz="4000" dirty="0" smtClean="0"/>
              <a:t>Неформальная трактовка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74634" y="4001387"/>
            <a:ext cx="7340011" cy="832883"/>
          </a:xfrm>
        </p:spPr>
        <p:txBody>
          <a:bodyPr/>
          <a:lstStyle/>
          <a:p>
            <a:pPr marL="0" indent="317500"/>
            <a:r>
              <a:rPr lang="ru-RU" dirty="0"/>
              <a:t>«f = O(g)» можно трактовать так: «функция f(n) растет не быстрее, чем функция g(n) с ростом n».</a:t>
            </a:r>
          </a:p>
        </p:txBody>
      </p:sp>
    </p:spTree>
    <p:extLst>
      <p:ext uri="{BB962C8B-B14F-4D97-AF65-F5344CB8AC3E}">
        <p14:creationId xmlns:p14="http://schemas.microsoft.com/office/powerpoint/2010/main" val="387134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  <p:bldP spid="4" grpId="0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859237"/>
          </a:xfrm>
        </p:spPr>
        <p:txBody>
          <a:bodyPr/>
          <a:lstStyle/>
          <a:p>
            <a:r>
              <a:rPr lang="ru-RU" sz="4000" dirty="0" smtClean="0"/>
              <a:t>Примеры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190847"/>
            <a:ext cx="7340011" cy="2119423"/>
          </a:xfrm>
        </p:spPr>
        <p:txBody>
          <a:bodyPr/>
          <a:lstStyle/>
          <a:p>
            <a:pPr marL="596900" indent="-457200">
              <a:buFont typeface="+mj-lt"/>
              <a:buAutoNum type="arabicPeriod"/>
            </a:pPr>
            <a:r>
              <a:rPr lang="en-US" dirty="0"/>
              <a:t>n</a:t>
            </a:r>
            <a:r>
              <a:rPr lang="en-US" dirty="0" smtClean="0"/>
              <a:t> = O(n)</a:t>
            </a:r>
          </a:p>
          <a:p>
            <a:pPr marL="596900" indent="-457200">
              <a:buFont typeface="+mj-lt"/>
              <a:buAutoNum type="arabicPeriod"/>
            </a:pPr>
            <a:r>
              <a:rPr lang="en-US" dirty="0" smtClean="0"/>
              <a:t>n =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pPr marL="596900" indent="-457200">
              <a:buFont typeface="+mj-lt"/>
              <a:buAutoNum type="arabicPeriod"/>
            </a:pPr>
            <a:r>
              <a:rPr lang="en-US" dirty="0" smtClean="0"/>
              <a:t>n = O(n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</a:p>
          <a:p>
            <a:pPr marL="596900" indent="-457200">
              <a:buFont typeface="+mj-lt"/>
              <a:buAutoNum type="arabicPeriod"/>
            </a:pPr>
            <a:r>
              <a:rPr lang="en-US" dirty="0" smtClean="0"/>
              <a:t>2n + 5 = O(n)</a:t>
            </a:r>
          </a:p>
          <a:p>
            <a:pPr marL="596900" indent="-457200">
              <a:buFont typeface="+mj-lt"/>
              <a:buAutoNum type="arabicPeriod"/>
            </a:pPr>
            <a:r>
              <a:rPr lang="en-US" dirty="0"/>
              <a:t>n</a:t>
            </a:r>
            <a:r>
              <a:rPr lang="en-US" dirty="0" smtClean="0"/>
              <a:t> </a:t>
            </a:r>
            <a:r>
              <a:rPr lang="en-US" i="1" dirty="0" smtClean="0"/>
              <a:t>log </a:t>
            </a:r>
            <a:r>
              <a:rPr lang="en-US" dirty="0" smtClean="0"/>
              <a:t>n = O(n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pPr marL="596900" indent="-457200">
              <a:buFont typeface="+mj-lt"/>
              <a:buAutoNum type="arabicPeriod"/>
            </a:pPr>
            <a:r>
              <a:rPr lang="en-US" dirty="0" smtClean="0"/>
              <a:t>2n</a:t>
            </a:r>
            <a:r>
              <a:rPr lang="en-US" baseline="30000" dirty="0" smtClean="0"/>
              <a:t>2 </a:t>
            </a:r>
            <a:r>
              <a:rPr lang="en-US" dirty="0" smtClean="0"/>
              <a:t>+ 20n + 1 = </a:t>
            </a:r>
            <a:r>
              <a:rPr lang="en-US" dirty="0"/>
              <a:t>O(n</a:t>
            </a:r>
            <a:r>
              <a:rPr lang="en-US" baseline="30000" dirty="0"/>
              <a:t>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288465" y="1676401"/>
            <a:ext cx="4486940" cy="1463748"/>
          </a:xfrm>
        </p:spPr>
        <p:txBody>
          <a:bodyPr/>
          <a:lstStyle/>
          <a:p>
            <a:r>
              <a:rPr lang="ru-RU" sz="4000" dirty="0" smtClean="0"/>
              <a:t>Заметка о знаке равенства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0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3310271"/>
            <a:ext cx="8651359" cy="1833230"/>
          </a:xfrm>
        </p:spPr>
        <p:txBody>
          <a:bodyPr/>
          <a:lstStyle/>
          <a:p>
            <a:pPr marL="0" indent="317500"/>
            <a:r>
              <a:rPr lang="ru-RU" dirty="0"/>
              <a:t>Чтобы не попасть впросак, стоит понимать, что знак равенства в записи «f = O(g)» не настоящее равенство. Иначе, из двух равенств «f(n) = O(n), g(n) = O(n)» можно было бы попытаться сделать неверный вывод, что «f(n) = g(n)»</a:t>
            </a:r>
          </a:p>
          <a:p>
            <a:pPr marL="0" indent="317500"/>
            <a:r>
              <a:rPr lang="ru-RU" dirty="0"/>
              <a:t>Равенство тут всего лишь часть символической записи. </a:t>
            </a:r>
          </a:p>
        </p:txBody>
      </p:sp>
    </p:spTree>
    <p:extLst>
      <p:ext uri="{BB962C8B-B14F-4D97-AF65-F5344CB8AC3E}">
        <p14:creationId xmlns:p14="http://schemas.microsoft.com/office/powerpoint/2010/main" val="109581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  <p:bldP spid="9" grpId="0"/>
      <p:bldP spid="10" grpId="0" uiExpand="1" build="p"/>
    </p:bld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495</Words>
  <Application>Microsoft Office PowerPoint</Application>
  <PresentationFormat>Экран (16:9)</PresentationFormat>
  <Paragraphs>51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Sora</vt:lpstr>
      <vt:lpstr>Lato</vt:lpstr>
      <vt:lpstr>Figtree</vt:lpstr>
      <vt:lpstr>Sora ExtraBold</vt:lpstr>
      <vt:lpstr>Design Thinking Workshop by Slidesgo</vt:lpstr>
      <vt:lpstr>Сложность алгоритмов</vt:lpstr>
      <vt:lpstr>Зачем знать вычислительную сложность алгоритма? </vt:lpstr>
      <vt:lpstr>Определение </vt:lpstr>
      <vt:lpstr>Пример </vt:lpstr>
      <vt:lpstr>Еще один пример </vt:lpstr>
      <vt:lpstr>Асимптотическая оценка </vt:lpstr>
      <vt:lpstr>Асимптотическая оценка </vt:lpstr>
      <vt:lpstr>О-нотация </vt:lpstr>
      <vt:lpstr>Примеры </vt:lpstr>
      <vt:lpstr>Почему используется асимптотическая оценка? 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71</cp:revision>
  <dcterms:modified xsi:type="dcterms:W3CDTF">2024-10-20T17:04:49Z</dcterms:modified>
</cp:coreProperties>
</file>