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34"/>
  </p:notesMasterIdLst>
  <p:sldIdLst>
    <p:sldId id="256" r:id="rId2"/>
    <p:sldId id="324" r:id="rId3"/>
    <p:sldId id="347" r:id="rId4"/>
    <p:sldId id="348" r:id="rId5"/>
    <p:sldId id="349" r:id="rId6"/>
    <p:sldId id="350" r:id="rId7"/>
    <p:sldId id="351" r:id="rId8"/>
    <p:sldId id="325" r:id="rId9"/>
    <p:sldId id="353" r:id="rId10"/>
    <p:sldId id="354" r:id="rId11"/>
    <p:sldId id="355" r:id="rId12"/>
    <p:sldId id="356" r:id="rId13"/>
    <p:sldId id="310" r:id="rId14"/>
    <p:sldId id="357" r:id="rId15"/>
    <p:sldId id="358" r:id="rId16"/>
    <p:sldId id="359" r:id="rId17"/>
    <p:sldId id="372" r:id="rId18"/>
    <p:sldId id="360" r:id="rId19"/>
    <p:sldId id="361" r:id="rId20"/>
    <p:sldId id="362" r:id="rId21"/>
    <p:sldId id="363" r:id="rId22"/>
    <p:sldId id="364" r:id="rId23"/>
    <p:sldId id="365" r:id="rId24"/>
    <p:sldId id="373" r:id="rId25"/>
    <p:sldId id="366" r:id="rId26"/>
    <p:sldId id="367" r:id="rId27"/>
    <p:sldId id="368" r:id="rId28"/>
    <p:sldId id="369" r:id="rId29"/>
    <p:sldId id="370" r:id="rId30"/>
    <p:sldId id="371" r:id="rId31"/>
    <p:sldId id="374" r:id="rId32"/>
    <p:sldId id="285" r:id="rId33"/>
  </p:sldIdLst>
  <p:sldSz cx="9144000" cy="5143500" type="screen16x9"/>
  <p:notesSz cx="6858000" cy="9144000"/>
  <p:embeddedFontLst>
    <p:embeddedFont>
      <p:font typeface="Lato" panose="020B0604020202020204" charset="0"/>
      <p:regular r:id="rId35"/>
      <p:bold r:id="rId36"/>
      <p:italic r:id="rId37"/>
      <p:boldItalic r:id="rId38"/>
    </p:embeddedFont>
    <p:embeddedFont>
      <p:font typeface="Sora ExtraBold" panose="020B0604020202020204" charset="0"/>
      <p:bold r:id="rId39"/>
    </p:embeddedFont>
    <p:embeddedFont>
      <p:font typeface="Sora" panose="020B0604020202020204" charset="0"/>
      <p:regular r:id="rId40"/>
      <p:bold r:id="rId41"/>
    </p:embeddedFont>
    <p:embeddedFont>
      <p:font typeface="Figtree" panose="020B0604020202020204" charset="0"/>
      <p:regular r:id="rId42"/>
      <p:bold r:id="rId43"/>
      <p:italic r:id="rId44"/>
      <p:boldItalic r:id="rId45"/>
    </p:embeddedFont>
    <p:embeddedFont>
      <p:font typeface="Arial Black" panose="020B0A04020102020204" pitchFamily="34" charset="0"/>
      <p:bold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1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909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 smtClean="0"/>
              <a:t>Системы счисления</a:t>
            </a:r>
            <a:endParaRPr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Перевод целых чисел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61920" y="1070505"/>
            <a:ext cx="1163638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2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18276" y="2944813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2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275626" y="64135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19</a:t>
            </a:r>
          </a:p>
        </p:txBody>
      </p:sp>
      <p:grpSp>
        <p:nvGrpSpPr>
          <p:cNvPr id="9" name="Group 19"/>
          <p:cNvGrpSpPr>
            <a:grpSpLocks/>
          </p:cNvGrpSpPr>
          <p:nvPr/>
        </p:nvGrpSpPr>
        <p:grpSpPr bwMode="auto">
          <a:xfrm>
            <a:off x="2275626" y="641350"/>
            <a:ext cx="1295400" cy="1177925"/>
            <a:chOff x="1429" y="1344"/>
            <a:chExt cx="816" cy="742"/>
          </a:xfrm>
        </p:grpSpPr>
        <p:grpSp>
          <p:nvGrpSpPr>
            <p:cNvPr id="10" name="Group 15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16" name="Group 13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8" name="Line 10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" name="Rectangle 12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2</a:t>
                </a:r>
              </a:p>
            </p:txBody>
          </p:sp>
        </p:grp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 dirty="0"/>
                <a:t>9</a:t>
              </a:r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18</a:t>
              </a:r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</p:grp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2850301" y="1073150"/>
            <a:ext cx="1295400" cy="1177925"/>
            <a:chOff x="1429" y="1344"/>
            <a:chExt cx="816" cy="742"/>
          </a:xfrm>
        </p:grpSpPr>
        <p:grpSp>
          <p:nvGrpSpPr>
            <p:cNvPr id="21" name="Group 2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26" name="Group 2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28" name="Line 2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" name="Line 2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2</a:t>
                </a:r>
              </a:p>
            </p:txBody>
          </p:sp>
        </p:grpSp>
        <p:sp>
          <p:nvSpPr>
            <p:cNvPr id="22" name="Rectangle 2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4</a:t>
              </a:r>
            </a:p>
          </p:txBody>
        </p:sp>
        <p:sp>
          <p:nvSpPr>
            <p:cNvPr id="23" name="Rectangle 2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8</a:t>
              </a:r>
            </a:p>
          </p:txBody>
        </p:sp>
        <p:sp>
          <p:nvSpPr>
            <p:cNvPr id="24" name="Line 2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Rectangle 2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</p:grpSp>
      <p:grpSp>
        <p:nvGrpSpPr>
          <p:cNvPr id="30" name="Group 30"/>
          <p:cNvGrpSpPr>
            <a:grpSpLocks/>
          </p:cNvGrpSpPr>
          <p:nvPr/>
        </p:nvGrpSpPr>
        <p:grpSpPr bwMode="auto">
          <a:xfrm>
            <a:off x="3426563" y="1504950"/>
            <a:ext cx="1295400" cy="1177925"/>
            <a:chOff x="1429" y="1344"/>
            <a:chExt cx="816" cy="742"/>
          </a:xfrm>
        </p:grpSpPr>
        <p:grpSp>
          <p:nvGrpSpPr>
            <p:cNvPr id="31" name="Group 3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36" name="Group 3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38" name="Line 3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" name="Line 3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7" name="Rectangle 3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2</a:t>
                </a:r>
              </a:p>
            </p:txBody>
          </p:sp>
        </p:grp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2</a:t>
              </a:r>
            </a:p>
          </p:txBody>
        </p:sp>
        <p:sp>
          <p:nvSpPr>
            <p:cNvPr id="33" name="Rectangle 3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4</a:t>
              </a:r>
            </a:p>
          </p:txBody>
        </p:sp>
        <p:sp>
          <p:nvSpPr>
            <p:cNvPr id="34" name="Line 3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Rectangle 3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0</a:t>
              </a:r>
            </a:p>
          </p:txBody>
        </p:sp>
      </p:grpSp>
      <p:grpSp>
        <p:nvGrpSpPr>
          <p:cNvPr id="40" name="Group 40"/>
          <p:cNvGrpSpPr>
            <a:grpSpLocks/>
          </p:cNvGrpSpPr>
          <p:nvPr/>
        </p:nvGrpSpPr>
        <p:grpSpPr bwMode="auto">
          <a:xfrm>
            <a:off x="4002826" y="1936750"/>
            <a:ext cx="1295400" cy="1177925"/>
            <a:chOff x="1429" y="1344"/>
            <a:chExt cx="816" cy="742"/>
          </a:xfrm>
        </p:grpSpPr>
        <p:grpSp>
          <p:nvGrpSpPr>
            <p:cNvPr id="41" name="Group 4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46" name="Group 4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48" name="Line 4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" name="Line 4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7" name="Rectangle 4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2</a:t>
                </a:r>
              </a:p>
            </p:txBody>
          </p:sp>
        </p:grpSp>
        <p:sp>
          <p:nvSpPr>
            <p:cNvPr id="42" name="Rectangle 4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  <p:sp>
          <p:nvSpPr>
            <p:cNvPr id="43" name="Rectangle 4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2</a:t>
              </a:r>
            </a:p>
          </p:txBody>
        </p:sp>
        <p:sp>
          <p:nvSpPr>
            <p:cNvPr id="44" name="Line 4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Rectangle 4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0</a:t>
              </a:r>
            </a:p>
          </p:txBody>
        </p:sp>
      </p:grpSp>
      <p:grpSp>
        <p:nvGrpSpPr>
          <p:cNvPr id="50" name="Group 50"/>
          <p:cNvGrpSpPr>
            <a:grpSpLocks/>
          </p:cNvGrpSpPr>
          <p:nvPr/>
        </p:nvGrpSpPr>
        <p:grpSpPr bwMode="auto">
          <a:xfrm>
            <a:off x="4579088" y="2368550"/>
            <a:ext cx="1295400" cy="1177925"/>
            <a:chOff x="1429" y="1344"/>
            <a:chExt cx="816" cy="742"/>
          </a:xfrm>
        </p:grpSpPr>
        <p:grpSp>
          <p:nvGrpSpPr>
            <p:cNvPr id="51" name="Group 51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56" name="Group 52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58" name="Line 53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" name="Line 54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7" name="Rectangle 55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2</a:t>
                </a:r>
              </a:p>
            </p:txBody>
          </p:sp>
        </p:grpSp>
        <p:sp>
          <p:nvSpPr>
            <p:cNvPr id="52" name="Rectangle 56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0</a:t>
              </a:r>
            </a:p>
          </p:txBody>
        </p:sp>
        <p:sp>
          <p:nvSpPr>
            <p:cNvPr id="53" name="Rectangle 57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0</a:t>
              </a:r>
            </a:p>
          </p:txBody>
        </p:sp>
        <p:sp>
          <p:nvSpPr>
            <p:cNvPr id="54" name="Line 58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Rectangle 59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</p:grpSp>
      <p:sp>
        <p:nvSpPr>
          <p:cNvPr id="60" name="Rectangle 61"/>
          <p:cNvSpPr>
            <a:spLocks noChangeArrowheads="1"/>
          </p:cNvSpPr>
          <p:nvPr/>
        </p:nvSpPr>
        <p:spPr bwMode="auto">
          <a:xfrm>
            <a:off x="5226788" y="857250"/>
            <a:ext cx="2663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19 = 10011</a:t>
            </a:r>
            <a:r>
              <a:rPr lang="ru-RU" altLang="ru-RU" sz="3600" b="1" baseline="-25000"/>
              <a:t>2</a:t>
            </a:r>
          </a:p>
        </p:txBody>
      </p:sp>
      <p:sp>
        <p:nvSpPr>
          <p:cNvPr id="61" name="AutoShape 65"/>
          <p:cNvSpPr>
            <a:spLocks noChangeArrowheads="1"/>
          </p:cNvSpPr>
          <p:nvPr/>
        </p:nvSpPr>
        <p:spPr bwMode="auto">
          <a:xfrm>
            <a:off x="6450751" y="1792288"/>
            <a:ext cx="1512887" cy="720725"/>
          </a:xfrm>
          <a:prstGeom prst="wedgeRoundRectCallout">
            <a:avLst>
              <a:gd name="adj1" fmla="val 31532"/>
              <a:gd name="adj2" fmla="val -94935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>
                <a:latin typeface="Arial" charset="0"/>
              </a:rPr>
              <a:t>система счисления</a:t>
            </a:r>
          </a:p>
        </p:txBody>
      </p:sp>
      <p:sp>
        <p:nvSpPr>
          <p:cNvPr id="62" name="Rectangle 67"/>
          <p:cNvSpPr>
            <a:spLocks noChangeArrowheads="1"/>
          </p:cNvSpPr>
          <p:nvPr/>
        </p:nvSpPr>
        <p:spPr bwMode="auto">
          <a:xfrm>
            <a:off x="834176" y="3952875"/>
            <a:ext cx="1624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10011</a:t>
            </a:r>
            <a:r>
              <a:rPr lang="ru-RU" altLang="ru-RU" sz="3600" b="1" baseline="-25000"/>
              <a:t>2</a:t>
            </a:r>
          </a:p>
        </p:txBody>
      </p:sp>
      <p:sp>
        <p:nvSpPr>
          <p:cNvPr id="63" name="Rectangle 68"/>
          <p:cNvSpPr>
            <a:spLocks noChangeArrowheads="1"/>
          </p:cNvSpPr>
          <p:nvPr/>
        </p:nvSpPr>
        <p:spPr bwMode="auto">
          <a:xfrm>
            <a:off x="907201" y="3665538"/>
            <a:ext cx="1370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4 3 2 1 0</a:t>
            </a:r>
            <a:endParaRPr lang="ru-RU" altLang="ru-RU" sz="2400" baseline="-25000"/>
          </a:p>
        </p:txBody>
      </p:sp>
      <p:sp>
        <p:nvSpPr>
          <p:cNvPr id="64" name="Rectangle 69"/>
          <p:cNvSpPr>
            <a:spLocks noChangeArrowheads="1"/>
          </p:cNvSpPr>
          <p:nvPr/>
        </p:nvSpPr>
        <p:spPr bwMode="auto">
          <a:xfrm>
            <a:off x="2347063" y="3665538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sp>
        <p:nvSpPr>
          <p:cNvPr id="65" name="Rectangle 70"/>
          <p:cNvSpPr>
            <a:spLocks noChangeArrowheads="1"/>
          </p:cNvSpPr>
          <p:nvPr/>
        </p:nvSpPr>
        <p:spPr bwMode="auto">
          <a:xfrm>
            <a:off x="2491526" y="3952875"/>
            <a:ext cx="6197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= 1</a:t>
            </a:r>
            <a:r>
              <a:rPr lang="en-US" altLang="ru-RU" sz="3600" b="1">
                <a:cs typeface="Arial" panose="020B0604020202020204" pitchFamily="34" charset="0"/>
              </a:rPr>
              <a:t>·</a:t>
            </a:r>
            <a:r>
              <a:rPr lang="ru-RU" altLang="ru-RU" sz="3600" b="1">
                <a:cs typeface="Arial" panose="020B0604020202020204" pitchFamily="34" charset="0"/>
              </a:rPr>
              <a:t>2</a:t>
            </a:r>
            <a:r>
              <a:rPr lang="ru-RU" altLang="ru-RU" sz="3600" b="1" baseline="30000">
                <a:cs typeface="Arial" panose="020B0604020202020204" pitchFamily="34" charset="0"/>
              </a:rPr>
              <a:t>4 </a:t>
            </a:r>
            <a:r>
              <a:rPr lang="ru-RU" altLang="ru-RU" sz="3600" b="1">
                <a:cs typeface="Arial" panose="020B0604020202020204" pitchFamily="34" charset="0"/>
              </a:rPr>
              <a:t>+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FF0000"/>
                </a:solidFill>
                <a:cs typeface="Arial" panose="020B0604020202020204" pitchFamily="34" charset="0"/>
              </a:rPr>
              <a:t>0</a:t>
            </a:r>
            <a:r>
              <a:rPr lang="en-US" altLang="ru-RU" sz="3600" b="1">
                <a:cs typeface="Arial" panose="020B0604020202020204" pitchFamily="34" charset="0"/>
              </a:rPr>
              <a:t>·</a:t>
            </a:r>
            <a:r>
              <a:rPr lang="ru-RU" altLang="ru-RU" sz="3600" b="1">
                <a:cs typeface="Arial" panose="020B0604020202020204" pitchFamily="34" charset="0"/>
              </a:rPr>
              <a:t>2</a:t>
            </a:r>
            <a:r>
              <a:rPr lang="ru-RU" altLang="ru-RU" sz="3600" b="1" baseline="30000">
                <a:cs typeface="Arial" panose="020B0604020202020204" pitchFamily="34" charset="0"/>
              </a:rPr>
              <a:t>3</a:t>
            </a:r>
            <a:r>
              <a:rPr lang="ru-RU" altLang="ru-RU"/>
              <a:t> </a:t>
            </a:r>
            <a:r>
              <a:rPr lang="ru-RU" altLang="ru-RU" sz="3600" b="1">
                <a:cs typeface="Arial" panose="020B0604020202020204" pitchFamily="34" charset="0"/>
              </a:rPr>
              <a:t>+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FF0000"/>
                </a:solidFill>
                <a:cs typeface="Arial" panose="020B0604020202020204" pitchFamily="34" charset="0"/>
              </a:rPr>
              <a:t>0</a:t>
            </a:r>
            <a:r>
              <a:rPr lang="en-US" altLang="ru-RU" sz="3600" b="1">
                <a:cs typeface="Arial" panose="020B0604020202020204" pitchFamily="34" charset="0"/>
              </a:rPr>
              <a:t>·</a:t>
            </a:r>
            <a:r>
              <a:rPr lang="ru-RU" altLang="ru-RU" sz="3600" b="1">
                <a:cs typeface="Arial" panose="020B0604020202020204" pitchFamily="34" charset="0"/>
              </a:rPr>
              <a:t>2</a:t>
            </a:r>
            <a:r>
              <a:rPr lang="ru-RU" altLang="ru-RU" sz="3600" b="1" baseline="30000">
                <a:cs typeface="Arial" panose="020B0604020202020204" pitchFamily="34" charset="0"/>
              </a:rPr>
              <a:t>2</a:t>
            </a:r>
            <a:r>
              <a:rPr lang="ru-RU" altLang="ru-RU"/>
              <a:t> </a:t>
            </a:r>
            <a:r>
              <a:rPr lang="ru-RU" altLang="ru-RU" sz="3600" b="1">
                <a:cs typeface="Arial" panose="020B0604020202020204" pitchFamily="34" charset="0"/>
              </a:rPr>
              <a:t>+</a:t>
            </a:r>
            <a:r>
              <a:rPr lang="ru-RU" altLang="ru-RU"/>
              <a:t> </a:t>
            </a:r>
            <a:r>
              <a:rPr lang="ru-RU" altLang="ru-RU" sz="3600" b="1"/>
              <a:t>1</a:t>
            </a:r>
            <a:r>
              <a:rPr lang="en-US" altLang="ru-RU" sz="3600" b="1">
                <a:cs typeface="Arial" panose="020B0604020202020204" pitchFamily="34" charset="0"/>
              </a:rPr>
              <a:t>·</a:t>
            </a:r>
            <a:r>
              <a:rPr lang="ru-RU" altLang="ru-RU" sz="3600" b="1">
                <a:cs typeface="Arial" panose="020B0604020202020204" pitchFamily="34" charset="0"/>
              </a:rPr>
              <a:t>2</a:t>
            </a:r>
            <a:r>
              <a:rPr lang="ru-RU" altLang="ru-RU" sz="3600" b="1" baseline="30000">
                <a:cs typeface="Arial" panose="020B0604020202020204" pitchFamily="34" charset="0"/>
              </a:rPr>
              <a:t>1</a:t>
            </a:r>
            <a:r>
              <a:rPr lang="ru-RU" altLang="ru-RU"/>
              <a:t> </a:t>
            </a:r>
            <a:r>
              <a:rPr lang="ru-RU" altLang="ru-RU" sz="3600" b="1">
                <a:cs typeface="Arial" panose="020B0604020202020204" pitchFamily="34" charset="0"/>
              </a:rPr>
              <a:t>+</a:t>
            </a:r>
            <a:r>
              <a:rPr lang="ru-RU" altLang="ru-RU"/>
              <a:t> </a:t>
            </a:r>
            <a:r>
              <a:rPr lang="ru-RU" altLang="ru-RU" sz="3600" b="1"/>
              <a:t>1</a:t>
            </a:r>
            <a:r>
              <a:rPr lang="en-US" altLang="ru-RU" sz="3600" b="1">
                <a:cs typeface="Arial" panose="020B0604020202020204" pitchFamily="34" charset="0"/>
              </a:rPr>
              <a:t>·</a:t>
            </a:r>
            <a:r>
              <a:rPr lang="ru-RU" altLang="ru-RU" sz="3600" b="1">
                <a:cs typeface="Arial" panose="020B0604020202020204" pitchFamily="34" charset="0"/>
              </a:rPr>
              <a:t>2</a:t>
            </a:r>
            <a:r>
              <a:rPr lang="ru-RU" altLang="ru-RU" sz="3600" b="1" baseline="30000">
                <a:cs typeface="Arial" panose="020B0604020202020204" pitchFamily="34" charset="0"/>
              </a:rPr>
              <a:t>0</a:t>
            </a:r>
          </a:p>
          <a:p>
            <a:pPr eaLnBrk="1" hangingPunct="1"/>
            <a:r>
              <a:rPr lang="ru-RU" altLang="ru-RU" sz="3600" b="1">
                <a:cs typeface="Arial" panose="020B0604020202020204" pitchFamily="34" charset="0"/>
              </a:rPr>
              <a:t>= 16 + 2 + 1 = 19</a:t>
            </a:r>
            <a:endParaRPr lang="en-US" altLang="ru-RU" sz="3600" b="1">
              <a:cs typeface="Arial" panose="020B0604020202020204" pitchFamily="34" charset="0"/>
            </a:endParaRPr>
          </a:p>
        </p:txBody>
      </p:sp>
      <p:sp>
        <p:nvSpPr>
          <p:cNvPr id="66" name="Line 71"/>
          <p:cNvSpPr>
            <a:spLocks noChangeShapeType="1"/>
          </p:cNvSpPr>
          <p:nvPr/>
        </p:nvSpPr>
        <p:spPr bwMode="auto">
          <a:xfrm flipH="1" flipV="1">
            <a:off x="4218726" y="4025900"/>
            <a:ext cx="576262" cy="5032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" name="Line 72"/>
          <p:cNvSpPr>
            <a:spLocks noChangeShapeType="1"/>
          </p:cNvSpPr>
          <p:nvPr/>
        </p:nvSpPr>
        <p:spPr bwMode="auto">
          <a:xfrm flipH="1" flipV="1">
            <a:off x="5442688" y="4025900"/>
            <a:ext cx="576263" cy="5032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" name="AutoShape 73"/>
          <p:cNvSpPr>
            <a:spLocks noChangeArrowheads="1"/>
          </p:cNvSpPr>
          <p:nvPr/>
        </p:nvSpPr>
        <p:spPr bwMode="auto">
          <a:xfrm rot="18519977">
            <a:off x="2940788" y="1343025"/>
            <a:ext cx="360363" cy="2843213"/>
          </a:xfrm>
          <a:prstGeom prst="upArrow">
            <a:avLst>
              <a:gd name="adj1" fmla="val 50000"/>
              <a:gd name="adj2" fmla="val 1972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407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Метод подбора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71" name="Rectangle 6"/>
          <p:cNvSpPr>
            <a:spLocks noChangeArrowheads="1"/>
          </p:cNvSpPr>
          <p:nvPr/>
        </p:nvSpPr>
        <p:spPr bwMode="auto">
          <a:xfrm>
            <a:off x="1043940" y="789940"/>
            <a:ext cx="1163638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2</a:t>
            </a:r>
          </a:p>
        </p:txBody>
      </p:sp>
      <p:sp>
        <p:nvSpPr>
          <p:cNvPr id="73" name="Rectangle 61"/>
          <p:cNvSpPr>
            <a:spLocks noChangeArrowheads="1"/>
          </p:cNvSpPr>
          <p:nvPr/>
        </p:nvSpPr>
        <p:spPr bwMode="auto">
          <a:xfrm>
            <a:off x="350203" y="699453"/>
            <a:ext cx="693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77</a:t>
            </a:r>
            <a:endParaRPr lang="ru-RU" altLang="ru-RU" sz="3600" b="1" baseline="-25000"/>
          </a:p>
        </p:txBody>
      </p:sp>
      <p:graphicFrame>
        <p:nvGraphicFramePr>
          <p:cNvPr id="74" name="Таблица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481255"/>
              </p:ext>
            </p:extLst>
          </p:nvPr>
        </p:nvGraphicFramePr>
        <p:xfrm>
          <a:off x="459740" y="1858328"/>
          <a:ext cx="8251825" cy="792480"/>
        </p:xfrm>
        <a:graphic>
          <a:graphicData uri="http://schemas.openxmlformats.org/drawingml/2006/table">
            <a:tbl>
              <a:tblPr/>
              <a:tblGrid>
                <a:gridCol w="750888">
                  <a:extLst>
                    <a:ext uri="{9D8B030D-6E8A-4147-A177-3AD203B41FA5}">
                      <a16:colId xmlns:a16="http://schemas.microsoft.com/office/drawing/2014/main" val="235923982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967507103"/>
                    </a:ext>
                  </a:extLst>
                </a:gridCol>
                <a:gridCol w="750887">
                  <a:extLst>
                    <a:ext uri="{9D8B030D-6E8A-4147-A177-3AD203B41FA5}">
                      <a16:colId xmlns:a16="http://schemas.microsoft.com/office/drawing/2014/main" val="3085301161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4276979748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1670293950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4187061688"/>
                    </a:ext>
                  </a:extLst>
                </a:gridCol>
                <a:gridCol w="750887">
                  <a:extLst>
                    <a:ext uri="{9D8B030D-6E8A-4147-A177-3AD203B41FA5}">
                      <a16:colId xmlns:a16="http://schemas.microsoft.com/office/drawing/2014/main" val="2607851496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3560098424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3812748971"/>
                    </a:ext>
                  </a:extLst>
                </a:gridCol>
                <a:gridCol w="750887">
                  <a:extLst>
                    <a:ext uri="{9D8B030D-6E8A-4147-A177-3AD203B41FA5}">
                      <a16:colId xmlns:a16="http://schemas.microsoft.com/office/drawing/2014/main" val="99960695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949117504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129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ru-RU" altLang="ru-RU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172677"/>
                  </a:ext>
                </a:extLst>
              </a:tr>
            </a:tbl>
          </a:graphicData>
        </a:graphic>
      </p:graphicFrame>
      <p:sp>
        <p:nvSpPr>
          <p:cNvPr id="75" name="AutoShape 65"/>
          <p:cNvSpPr>
            <a:spLocks noChangeArrowheads="1"/>
          </p:cNvSpPr>
          <p:nvPr/>
        </p:nvSpPr>
        <p:spPr bwMode="auto">
          <a:xfrm>
            <a:off x="2979103" y="1186815"/>
            <a:ext cx="584200" cy="474663"/>
          </a:xfrm>
          <a:prstGeom prst="wedgeRoundRectCallout">
            <a:avLst>
              <a:gd name="adj1" fmla="val 29246"/>
              <a:gd name="adj2" fmla="val 90585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200" b="1" dirty="0">
                <a:latin typeface="Arial" charset="0"/>
              </a:rPr>
              <a:t>77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453765" y="1858328"/>
            <a:ext cx="766763" cy="396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77" name="Rectangle 61"/>
          <p:cNvSpPr>
            <a:spLocks noChangeArrowheads="1"/>
          </p:cNvSpPr>
          <p:nvPr/>
        </p:nvSpPr>
        <p:spPr bwMode="auto">
          <a:xfrm>
            <a:off x="466408" y="2659858"/>
            <a:ext cx="8178800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0066"/>
                </a:solidFill>
              </a:rPr>
              <a:t>Разложение по степеням двойки:</a:t>
            </a:r>
            <a:endParaRPr lang="en-US" altLang="ru-RU" sz="2400" b="1" dirty="0">
              <a:solidFill>
                <a:srgbClr val="000066"/>
              </a:solidFill>
            </a:endParaRPr>
          </a:p>
          <a:p>
            <a:pPr eaLnBrk="1" hangingPunct="1"/>
            <a:r>
              <a:rPr lang="ru-RU" altLang="ru-RU" sz="2800" b="1" dirty="0"/>
              <a:t>		77 = 2</a:t>
            </a:r>
            <a:r>
              <a:rPr lang="ru-RU" altLang="ru-RU" sz="2800" b="1" baseline="30000" dirty="0"/>
              <a:t>6</a:t>
            </a:r>
            <a:r>
              <a:rPr lang="ru-RU" altLang="ru-RU" sz="2800" b="1" dirty="0"/>
              <a:t> + 2</a:t>
            </a:r>
            <a:r>
              <a:rPr lang="ru-RU" altLang="ru-RU" sz="2800" b="1" baseline="30000" dirty="0"/>
              <a:t>3 </a:t>
            </a:r>
            <a:r>
              <a:rPr lang="ru-RU" altLang="ru-RU" sz="2800" b="1" dirty="0"/>
              <a:t>+ 2</a:t>
            </a:r>
            <a:r>
              <a:rPr lang="ru-RU" altLang="ru-RU" sz="2800" b="1" baseline="30000" dirty="0"/>
              <a:t>2 </a:t>
            </a:r>
            <a:r>
              <a:rPr lang="ru-RU" altLang="ru-RU" sz="2800" b="1" dirty="0"/>
              <a:t>+ 2</a:t>
            </a:r>
            <a:r>
              <a:rPr lang="ru-RU" altLang="ru-RU" sz="2800" b="1" baseline="30000" dirty="0"/>
              <a:t>0</a:t>
            </a:r>
            <a:r>
              <a:rPr lang="ru-RU" altLang="ru-RU" sz="2800" b="1" dirty="0"/>
              <a:t> </a:t>
            </a:r>
          </a:p>
        </p:txBody>
      </p:sp>
      <p:sp>
        <p:nvSpPr>
          <p:cNvPr id="81" name="Rectangle 61"/>
          <p:cNvSpPr>
            <a:spLocks noChangeArrowheads="1"/>
          </p:cNvSpPr>
          <p:nvPr/>
        </p:nvSpPr>
        <p:spPr bwMode="auto">
          <a:xfrm>
            <a:off x="2512378" y="4443414"/>
            <a:ext cx="3822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77</a:t>
            </a:r>
            <a:r>
              <a:rPr lang="en-US" altLang="ru-RU" sz="3600" b="1" dirty="0"/>
              <a:t> = 1001</a:t>
            </a:r>
            <a:r>
              <a:rPr lang="ru-RU" altLang="ru-RU" sz="3600" b="1" dirty="0"/>
              <a:t>1</a:t>
            </a:r>
            <a:r>
              <a:rPr lang="en-US" altLang="ru-RU" sz="3600" b="1" dirty="0"/>
              <a:t>01</a:t>
            </a:r>
            <a:r>
              <a:rPr lang="en-US" altLang="ru-RU" sz="3600" b="1" baseline="-25000" dirty="0"/>
              <a:t>2</a:t>
            </a:r>
            <a:endParaRPr lang="ru-RU" altLang="ru-RU" sz="3600" b="1" baseline="-25000" dirty="0"/>
          </a:p>
        </p:txBody>
      </p:sp>
      <p:sp>
        <p:nvSpPr>
          <p:cNvPr id="82" name="Rectangle 68"/>
          <p:cNvSpPr>
            <a:spLocks noChangeArrowheads="1"/>
          </p:cNvSpPr>
          <p:nvPr/>
        </p:nvSpPr>
        <p:spPr bwMode="auto">
          <a:xfrm>
            <a:off x="3563303" y="4198939"/>
            <a:ext cx="1895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6 5 4 3 2 1 0</a:t>
            </a:r>
            <a:endParaRPr lang="ru-RU" altLang="ru-RU" sz="2400" baseline="-25000" dirty="0"/>
          </a:p>
        </p:txBody>
      </p:sp>
      <p:sp>
        <p:nvSpPr>
          <p:cNvPr id="83" name="Rectangle 69"/>
          <p:cNvSpPr>
            <a:spLocks noChangeArrowheads="1"/>
          </p:cNvSpPr>
          <p:nvPr/>
        </p:nvSpPr>
        <p:spPr bwMode="auto">
          <a:xfrm>
            <a:off x="5360353" y="4260852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sp>
        <p:nvSpPr>
          <p:cNvPr id="84" name="AutoShape 65"/>
          <p:cNvSpPr>
            <a:spLocks noChangeArrowheads="1"/>
          </p:cNvSpPr>
          <p:nvPr/>
        </p:nvSpPr>
        <p:spPr bwMode="auto">
          <a:xfrm>
            <a:off x="3782378" y="835978"/>
            <a:ext cx="4856162" cy="766762"/>
          </a:xfrm>
          <a:prstGeom prst="wedgeRoundRectCallout">
            <a:avLst>
              <a:gd name="adj1" fmla="val -49337"/>
              <a:gd name="adj2" fmla="val 85998"/>
              <a:gd name="adj3" fmla="val 16667"/>
            </a:avLst>
          </a:prstGeom>
          <a:solidFill>
            <a:srgbClr val="E6E6FF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 dirty="0">
                <a:latin typeface="Arial" charset="0"/>
              </a:rPr>
              <a:t>наибольшая степень двойки, которая меньше или равна заданному числу</a:t>
            </a:r>
          </a:p>
        </p:txBody>
      </p:sp>
      <p:sp>
        <p:nvSpPr>
          <p:cNvPr id="85" name="Rectangle 61"/>
          <p:cNvSpPr>
            <a:spLocks noChangeArrowheads="1"/>
          </p:cNvSpPr>
          <p:nvPr/>
        </p:nvSpPr>
        <p:spPr bwMode="auto">
          <a:xfrm>
            <a:off x="496252" y="3536158"/>
            <a:ext cx="8178800" cy="523875"/>
          </a:xfrm>
          <a:prstGeom prst="rect">
            <a:avLst/>
          </a:prstGeom>
          <a:solidFill>
            <a:srgbClr val="E6E6FF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Arial" charset="0"/>
              </a:rPr>
              <a:t>77 =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6</a:t>
            </a:r>
            <a:r>
              <a:rPr lang="ru-RU" sz="2800" b="1" dirty="0">
                <a:latin typeface="Arial" charset="0"/>
              </a:rPr>
              <a:t> +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5</a:t>
            </a:r>
            <a:r>
              <a:rPr lang="ru-RU" sz="2800" b="1" dirty="0">
                <a:latin typeface="Arial" charset="0"/>
              </a:rPr>
              <a:t> +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4</a:t>
            </a:r>
            <a:r>
              <a:rPr lang="ru-RU" sz="2800" b="1" dirty="0">
                <a:latin typeface="Arial" charset="0"/>
              </a:rPr>
              <a:t> +</a:t>
            </a:r>
            <a:r>
              <a:rPr lang="ru-RU" sz="2800" b="1" baseline="30000" dirty="0">
                <a:latin typeface="Arial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3 </a:t>
            </a:r>
            <a:r>
              <a:rPr lang="ru-RU" sz="2800" b="1" dirty="0">
                <a:latin typeface="Arial" charset="0"/>
              </a:rPr>
              <a:t>+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2 </a:t>
            </a:r>
            <a:r>
              <a:rPr lang="ru-RU" sz="2800" b="1" dirty="0">
                <a:latin typeface="Arial" charset="0"/>
              </a:rPr>
              <a:t>+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ru-RU" sz="2800" b="1" dirty="0">
                <a:latin typeface="Arial" charset="0"/>
                <a:sym typeface="Symbol" pitchFamily="18" charset="2"/>
              </a:rPr>
              <a:t>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1 </a:t>
            </a:r>
            <a:r>
              <a:rPr lang="ru-RU" sz="2800" b="1" dirty="0">
                <a:latin typeface="Arial" charset="0"/>
              </a:rPr>
              <a:t>+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2800" b="1" dirty="0">
                <a:latin typeface="Arial" charset="0"/>
                <a:sym typeface="Symbol" pitchFamily="18" charset="2"/>
              </a:rPr>
              <a:t> </a:t>
            </a:r>
            <a:r>
              <a:rPr lang="ru-RU" sz="2800" b="1" dirty="0">
                <a:latin typeface="Arial" charset="0"/>
              </a:rPr>
              <a:t>2</a:t>
            </a:r>
            <a:r>
              <a:rPr lang="ru-RU" sz="2800" b="1" baseline="30000" dirty="0">
                <a:latin typeface="Arial" charset="0"/>
              </a:rPr>
              <a:t>0</a:t>
            </a:r>
            <a:endParaRPr lang="ru-RU" sz="2800" b="1" baseline="-25000" dirty="0">
              <a:latin typeface="Arial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706428" y="1858328"/>
            <a:ext cx="766762" cy="396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/>
              <a:t>8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6458903" y="1858328"/>
            <a:ext cx="766762" cy="396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/>
              <a:t>4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7944803" y="1855153"/>
            <a:ext cx="766762" cy="3952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3844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Перевод дробных чисел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521653" y="965519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2</a:t>
            </a:r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1961515" y="965519"/>
            <a:ext cx="1377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 0,375</a:t>
            </a:r>
            <a:r>
              <a:rPr lang="en-US" altLang="ru-RU" sz="2400" b="1"/>
              <a:t> = </a:t>
            </a:r>
            <a:endParaRPr lang="ru-RU" altLang="ru-RU" sz="2400" b="1"/>
          </a:p>
          <a:p>
            <a:pPr eaLnBrk="1" hangingPunct="1"/>
            <a:r>
              <a:rPr lang="ru-RU" altLang="ru-RU" sz="2400" b="1">
                <a:sym typeface="Symbol" panose="05050102010706020507" pitchFamily="18" charset="2"/>
              </a:rPr>
              <a:t>      </a:t>
            </a:r>
            <a:r>
              <a:rPr lang="ru-RU" altLang="ru-RU" sz="2400" b="1"/>
              <a:t>2</a:t>
            </a:r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>
            <a:off x="1888490" y="1757682"/>
            <a:ext cx="1152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" name="Rectangle 14"/>
          <p:cNvSpPr>
            <a:spLocks noChangeArrowheads="1"/>
          </p:cNvSpPr>
          <p:nvPr/>
        </p:nvSpPr>
        <p:spPr bwMode="auto">
          <a:xfrm>
            <a:off x="1961515" y="1757682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   </a:t>
            </a:r>
            <a:r>
              <a:rPr lang="ru-RU" altLang="ru-RU" sz="2400" b="1"/>
              <a:t>,75</a:t>
            </a:r>
            <a:r>
              <a:rPr lang="en-US" altLang="ru-RU" sz="2400" b="1"/>
              <a:t>0</a:t>
            </a:r>
            <a:endParaRPr lang="ru-RU" altLang="ru-RU" sz="2400" b="1"/>
          </a:p>
        </p:txBody>
      </p:sp>
      <p:sp>
        <p:nvSpPr>
          <p:cNvPr id="62" name="Rectangle 16"/>
          <p:cNvSpPr>
            <a:spLocks noChangeArrowheads="1"/>
          </p:cNvSpPr>
          <p:nvPr/>
        </p:nvSpPr>
        <p:spPr bwMode="auto">
          <a:xfrm>
            <a:off x="1961515" y="1792607"/>
            <a:ext cx="277813" cy="3651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54000" tIns="0" rIns="54000" bIns="0">
            <a:spAutoFit/>
          </a:bodyPr>
          <a:lstStyle/>
          <a:p>
            <a:pPr>
              <a:defRPr/>
            </a:pPr>
            <a:r>
              <a:rPr lang="en-US" sz="2400" b="1">
                <a:latin typeface="Arial" charset="0"/>
              </a:rPr>
              <a:t>0</a:t>
            </a:r>
            <a:endParaRPr lang="ru-RU" sz="2400" b="1">
              <a:latin typeface="Arial" charset="0"/>
            </a:endParaRPr>
          </a:p>
        </p:txBody>
      </p:sp>
      <p:sp>
        <p:nvSpPr>
          <p:cNvPr id="63" name="Rectangle 17"/>
          <p:cNvSpPr>
            <a:spLocks noChangeArrowheads="1"/>
          </p:cNvSpPr>
          <p:nvPr/>
        </p:nvSpPr>
        <p:spPr bwMode="auto">
          <a:xfrm>
            <a:off x="1961515" y="2081532"/>
            <a:ext cx="8620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 0,75</a:t>
            </a:r>
          </a:p>
          <a:p>
            <a:pPr eaLnBrk="1" hangingPunct="1"/>
            <a:r>
              <a:rPr lang="ru-RU" altLang="ru-RU" sz="2400" b="1">
                <a:sym typeface="Symbol" panose="05050102010706020507" pitchFamily="18" charset="2"/>
              </a:rPr>
              <a:t>  </a:t>
            </a:r>
            <a:r>
              <a:rPr lang="en-US" altLang="ru-RU" sz="2400" b="1">
                <a:sym typeface="Symbol" panose="05050102010706020507" pitchFamily="18" charset="2"/>
              </a:rPr>
              <a:t> </a:t>
            </a:r>
            <a:r>
              <a:rPr lang="ru-RU" altLang="ru-RU" sz="2400" b="1">
                <a:sym typeface="Symbol" panose="05050102010706020507" pitchFamily="18" charset="2"/>
              </a:rPr>
              <a:t> </a:t>
            </a:r>
            <a:r>
              <a:rPr lang="ru-RU" altLang="ru-RU" sz="2400" b="1"/>
              <a:t>2</a:t>
            </a:r>
          </a:p>
        </p:txBody>
      </p:sp>
      <p:sp>
        <p:nvSpPr>
          <p:cNvPr id="64" name="Line 18"/>
          <p:cNvSpPr>
            <a:spLocks noChangeShapeType="1"/>
          </p:cNvSpPr>
          <p:nvPr/>
        </p:nvSpPr>
        <p:spPr bwMode="auto">
          <a:xfrm>
            <a:off x="1888490" y="2873694"/>
            <a:ext cx="10096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" name="Rectangle 19"/>
          <p:cNvSpPr>
            <a:spLocks noChangeArrowheads="1"/>
          </p:cNvSpPr>
          <p:nvPr/>
        </p:nvSpPr>
        <p:spPr bwMode="auto">
          <a:xfrm>
            <a:off x="1961515" y="2873694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   </a:t>
            </a:r>
            <a:r>
              <a:rPr lang="ru-RU" altLang="ru-RU" sz="2400" b="1"/>
              <a:t>,5</a:t>
            </a:r>
            <a:r>
              <a:rPr lang="en-US" altLang="ru-RU" sz="2400" b="1"/>
              <a:t>0</a:t>
            </a:r>
            <a:endParaRPr lang="ru-RU" altLang="ru-RU" sz="2400" b="1"/>
          </a:p>
        </p:txBody>
      </p:sp>
      <p:sp>
        <p:nvSpPr>
          <p:cNvPr id="66" name="Rectangle 20"/>
          <p:cNvSpPr>
            <a:spLocks noChangeArrowheads="1"/>
          </p:cNvSpPr>
          <p:nvPr/>
        </p:nvSpPr>
        <p:spPr bwMode="auto">
          <a:xfrm>
            <a:off x="1961515" y="2908619"/>
            <a:ext cx="277813" cy="3651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54000" tIns="0" rIns="54000" bIns="0">
            <a:spAutoFit/>
          </a:bodyPr>
          <a:lstStyle/>
          <a:p>
            <a:pPr>
              <a:defRPr/>
            </a:pPr>
            <a:r>
              <a:rPr lang="en-US" sz="2400" b="1">
                <a:latin typeface="Arial" charset="0"/>
              </a:rPr>
              <a:t>1</a:t>
            </a:r>
            <a:endParaRPr lang="ru-RU" sz="2400" b="1">
              <a:latin typeface="Arial" charset="0"/>
            </a:endParaRPr>
          </a:p>
        </p:txBody>
      </p:sp>
      <p:sp>
        <p:nvSpPr>
          <p:cNvPr id="67" name="Rectangle 21"/>
          <p:cNvSpPr>
            <a:spLocks noChangeArrowheads="1"/>
          </p:cNvSpPr>
          <p:nvPr/>
        </p:nvSpPr>
        <p:spPr bwMode="auto">
          <a:xfrm>
            <a:off x="1996440" y="3234057"/>
            <a:ext cx="692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 0,5</a:t>
            </a:r>
          </a:p>
          <a:p>
            <a:pPr eaLnBrk="1" hangingPunct="1"/>
            <a:r>
              <a:rPr lang="ru-RU" altLang="ru-RU" sz="2400" b="1">
                <a:sym typeface="Symbol" panose="05050102010706020507" pitchFamily="18" charset="2"/>
              </a:rPr>
              <a:t>  </a:t>
            </a:r>
            <a:r>
              <a:rPr lang="ru-RU" altLang="ru-RU" sz="2400" b="1"/>
              <a:t>2</a:t>
            </a:r>
          </a:p>
        </p:txBody>
      </p:sp>
      <p:sp>
        <p:nvSpPr>
          <p:cNvPr id="68" name="Line 22"/>
          <p:cNvSpPr>
            <a:spLocks noChangeShapeType="1"/>
          </p:cNvSpPr>
          <p:nvPr/>
        </p:nvSpPr>
        <p:spPr bwMode="auto">
          <a:xfrm>
            <a:off x="1853565" y="4026219"/>
            <a:ext cx="9715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" name="Rectangle 23"/>
          <p:cNvSpPr>
            <a:spLocks noChangeArrowheads="1"/>
          </p:cNvSpPr>
          <p:nvPr/>
        </p:nvSpPr>
        <p:spPr bwMode="auto">
          <a:xfrm>
            <a:off x="1961515" y="4026219"/>
            <a:ext cx="690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   </a:t>
            </a:r>
            <a:r>
              <a:rPr lang="ru-RU" altLang="ru-RU" sz="2400" b="1"/>
              <a:t>,</a:t>
            </a:r>
            <a:r>
              <a:rPr lang="en-US" altLang="ru-RU" sz="2400" b="1"/>
              <a:t>0</a:t>
            </a:r>
            <a:endParaRPr lang="ru-RU" altLang="ru-RU" sz="2400" b="1"/>
          </a:p>
        </p:txBody>
      </p:sp>
      <p:sp>
        <p:nvSpPr>
          <p:cNvPr id="72" name="Rectangle 24"/>
          <p:cNvSpPr>
            <a:spLocks noChangeArrowheads="1"/>
          </p:cNvSpPr>
          <p:nvPr/>
        </p:nvSpPr>
        <p:spPr bwMode="auto">
          <a:xfrm>
            <a:off x="1961515" y="4061144"/>
            <a:ext cx="277813" cy="3651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54000" tIns="0" rIns="54000" bIns="0">
            <a:spAutoFit/>
          </a:bodyPr>
          <a:lstStyle/>
          <a:p>
            <a:pPr>
              <a:defRPr/>
            </a:pPr>
            <a:r>
              <a:rPr lang="en-US" sz="2400" b="1">
                <a:latin typeface="Arial" charset="0"/>
              </a:rPr>
              <a:t>1</a:t>
            </a:r>
            <a:endParaRPr lang="ru-RU" sz="2400" b="1">
              <a:latin typeface="Arial" charset="0"/>
            </a:endParaRPr>
          </a:p>
        </p:txBody>
      </p:sp>
      <p:sp>
        <p:nvSpPr>
          <p:cNvPr id="78" name="AutoShape 25"/>
          <p:cNvSpPr>
            <a:spLocks noChangeArrowheads="1"/>
          </p:cNvSpPr>
          <p:nvPr/>
        </p:nvSpPr>
        <p:spPr bwMode="auto">
          <a:xfrm rot="10800000">
            <a:off x="1348740" y="1721169"/>
            <a:ext cx="288925" cy="2698750"/>
          </a:xfrm>
          <a:prstGeom prst="upArrow">
            <a:avLst>
              <a:gd name="adj1" fmla="val 50000"/>
              <a:gd name="adj2" fmla="val 23351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9" name="Rectangle 26"/>
          <p:cNvSpPr>
            <a:spLocks noChangeArrowheads="1"/>
          </p:cNvSpPr>
          <p:nvPr/>
        </p:nvSpPr>
        <p:spPr bwMode="auto">
          <a:xfrm>
            <a:off x="4553903" y="965519"/>
            <a:ext cx="122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 0,7</a:t>
            </a:r>
            <a:r>
              <a:rPr lang="en-US" altLang="ru-RU" sz="2400" b="1" dirty="0"/>
              <a:t> = </a:t>
            </a:r>
            <a:r>
              <a:rPr lang="en-US" altLang="ru-RU" sz="2400" b="1" dirty="0">
                <a:solidFill>
                  <a:srgbClr val="00B0F0"/>
                </a:solidFill>
              </a:rPr>
              <a:t>?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80" name="Rectangle 27"/>
          <p:cNvSpPr>
            <a:spLocks noChangeArrowheads="1"/>
          </p:cNvSpPr>
          <p:nvPr/>
        </p:nvSpPr>
        <p:spPr bwMode="auto">
          <a:xfrm>
            <a:off x="4617720" y="1325882"/>
            <a:ext cx="33223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 0,7</a:t>
            </a:r>
            <a:r>
              <a:rPr lang="en-US" altLang="ru-RU" sz="2400" b="1" dirty="0"/>
              <a:t> = </a:t>
            </a:r>
            <a:r>
              <a:rPr lang="en-US" altLang="ru-RU" sz="2400" b="1" dirty="0">
                <a:solidFill>
                  <a:srgbClr val="00B0F0"/>
                </a:solidFill>
              </a:rPr>
              <a:t>0,1</a:t>
            </a:r>
            <a:r>
              <a:rPr lang="en-US" altLang="ru-RU" sz="2400" b="1" dirty="0">
                <a:solidFill>
                  <a:srgbClr val="FF0000"/>
                </a:solidFill>
              </a:rPr>
              <a:t>0110</a:t>
            </a:r>
            <a:r>
              <a:rPr lang="en-US" altLang="ru-RU" sz="2400" b="1" dirty="0">
                <a:solidFill>
                  <a:srgbClr val="00B0F0"/>
                </a:solidFill>
              </a:rPr>
              <a:t>0110…</a:t>
            </a:r>
            <a:endParaRPr lang="ru-RU" altLang="ru-RU" sz="2400" b="1" baseline="-25000" dirty="0">
              <a:solidFill>
                <a:srgbClr val="00B0F0"/>
              </a:solidFill>
            </a:endParaRPr>
          </a:p>
          <a:p>
            <a:pPr eaLnBrk="1" hangingPunct="1"/>
            <a:r>
              <a:rPr lang="en-US" altLang="ru-RU" sz="2400" b="1" dirty="0"/>
              <a:t>       = </a:t>
            </a:r>
            <a:r>
              <a:rPr lang="en-US" altLang="ru-RU" sz="2400" b="1" dirty="0">
                <a:solidFill>
                  <a:srgbClr val="00B0F0"/>
                </a:solidFill>
              </a:rPr>
              <a:t>0,1(0110)</a:t>
            </a:r>
            <a:r>
              <a:rPr lang="en-US" altLang="ru-RU" sz="2400" b="1" baseline="-25000" dirty="0">
                <a:solidFill>
                  <a:srgbClr val="00B0F0"/>
                </a:solidFill>
              </a:rPr>
              <a:t>2</a:t>
            </a:r>
            <a:endParaRPr lang="ru-RU" altLang="ru-RU" sz="2400" b="1" baseline="-25000" dirty="0">
              <a:solidFill>
                <a:srgbClr val="00B0F0"/>
              </a:solidFill>
            </a:endParaRPr>
          </a:p>
        </p:txBody>
      </p:sp>
      <p:sp>
        <p:nvSpPr>
          <p:cNvPr id="86" name="Rectangle 28"/>
          <p:cNvSpPr>
            <a:spLocks noChangeArrowheads="1"/>
          </p:cNvSpPr>
          <p:nvPr/>
        </p:nvSpPr>
        <p:spPr bwMode="auto">
          <a:xfrm>
            <a:off x="3472815" y="2189482"/>
            <a:ext cx="5400675" cy="64135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atin typeface="Arial" charset="0"/>
              </a:rPr>
              <a:t>Многие дробные числа нельзя представить в виде </a:t>
            </a:r>
            <a:r>
              <a:rPr lang="ru-RU" b="1" dirty="0">
                <a:latin typeface="Arial" charset="0"/>
              </a:rPr>
              <a:t>конечных </a:t>
            </a:r>
            <a:r>
              <a:rPr lang="ru-RU" dirty="0">
                <a:latin typeface="Arial" charset="0"/>
              </a:rPr>
              <a:t>двоичных дробей.</a:t>
            </a:r>
          </a:p>
        </p:txBody>
      </p:sp>
      <p:sp>
        <p:nvSpPr>
          <p:cNvPr id="87" name="Rectangle 29"/>
          <p:cNvSpPr>
            <a:spLocks noChangeArrowheads="1"/>
          </p:cNvSpPr>
          <p:nvPr/>
        </p:nvSpPr>
        <p:spPr bwMode="auto">
          <a:xfrm>
            <a:off x="3472815" y="2855299"/>
            <a:ext cx="5400675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Arial" charset="0"/>
              </a:rPr>
              <a:t>Для их точного хранения требуется </a:t>
            </a:r>
            <a:r>
              <a:rPr lang="ru-RU" b="1" dirty="0">
                <a:solidFill>
                  <a:schemeClr val="tx1"/>
                </a:solidFill>
                <a:latin typeface="Arial" charset="0"/>
              </a:rPr>
              <a:t>бесконечное</a:t>
            </a:r>
            <a:r>
              <a:rPr lang="ru-RU" dirty="0">
                <a:solidFill>
                  <a:schemeClr val="tx1"/>
                </a:solidFill>
                <a:latin typeface="Arial" charset="0"/>
              </a:rPr>
              <a:t> число разрядов.</a:t>
            </a:r>
          </a:p>
        </p:txBody>
      </p:sp>
      <p:sp>
        <p:nvSpPr>
          <p:cNvPr id="88" name="Rectangle 30"/>
          <p:cNvSpPr>
            <a:spLocks noChangeArrowheads="1"/>
          </p:cNvSpPr>
          <p:nvPr/>
        </p:nvSpPr>
        <p:spPr bwMode="auto">
          <a:xfrm>
            <a:off x="3472815" y="3421067"/>
            <a:ext cx="5400675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Большинство дробных чисел хранится в памяти с ошибкой.</a:t>
            </a:r>
          </a:p>
        </p:txBody>
      </p:sp>
      <p:sp>
        <p:nvSpPr>
          <p:cNvPr id="100" name="Rectangle 44"/>
          <p:cNvSpPr>
            <a:spLocks noChangeArrowheads="1"/>
          </p:cNvSpPr>
          <p:nvPr/>
        </p:nvSpPr>
        <p:spPr bwMode="auto">
          <a:xfrm>
            <a:off x="3185478" y="965519"/>
            <a:ext cx="106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dirty="0">
                <a:solidFill>
                  <a:srgbClr val="00B0F0"/>
                </a:solidFill>
              </a:rPr>
              <a:t>0,011</a:t>
            </a:r>
            <a:r>
              <a:rPr lang="en-US" altLang="ru-RU" sz="2400" b="1" baseline="-25000" dirty="0">
                <a:solidFill>
                  <a:srgbClr val="00B0F0"/>
                </a:solidFill>
              </a:rPr>
              <a:t>2</a:t>
            </a:r>
            <a:endParaRPr lang="ru-RU" altLang="ru-RU" sz="2400" b="1" baseline="-25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74968" y="728347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2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74968" y="1591947"/>
            <a:ext cx="16081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101,011</a:t>
            </a:r>
            <a:r>
              <a:rPr lang="ru-RU" altLang="ru-RU" sz="2800" b="1" baseline="-25000"/>
              <a:t>2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67042" y="1319528"/>
            <a:ext cx="162397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/>
              <a:t>2 1 0 -1 -2 -3</a:t>
            </a:r>
            <a:endParaRPr lang="ru-RU" altLang="ru-RU" sz="1600" baseline="-25000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959293" y="1304609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940243" y="1591947"/>
            <a:ext cx="50831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= 1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cs typeface="Arial" panose="020B0604020202020204" pitchFamily="34" charset="0"/>
              </a:rPr>
              <a:t>2</a:t>
            </a:r>
            <a:r>
              <a:rPr lang="ru-RU" altLang="ru-RU" sz="2800" b="1" baseline="30000" dirty="0">
                <a:cs typeface="Arial" panose="020B0604020202020204" pitchFamily="34" charset="0"/>
              </a:rPr>
              <a:t>2 </a:t>
            </a:r>
            <a:r>
              <a:rPr lang="ru-RU" altLang="ru-RU" sz="2800" b="1" dirty="0">
                <a:cs typeface="Arial" panose="020B0604020202020204" pitchFamily="34" charset="0"/>
              </a:rPr>
              <a:t>+</a:t>
            </a:r>
            <a:r>
              <a:rPr lang="ru-RU" altLang="ru-RU" sz="1400" b="1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1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cs typeface="Arial" panose="020B0604020202020204" pitchFamily="34" charset="0"/>
              </a:rPr>
              <a:t>2</a:t>
            </a:r>
            <a:r>
              <a:rPr lang="ru-RU" altLang="ru-RU" sz="2800" b="1" baseline="30000" dirty="0">
                <a:cs typeface="Arial" panose="020B0604020202020204" pitchFamily="34" charset="0"/>
              </a:rPr>
              <a:t>0</a:t>
            </a:r>
            <a:r>
              <a:rPr lang="ru-RU" altLang="ru-RU" sz="1400" b="1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+</a:t>
            </a:r>
            <a:r>
              <a:rPr lang="ru-RU" altLang="ru-RU" sz="1400" b="1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1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cs typeface="Arial" panose="020B0604020202020204" pitchFamily="34" charset="0"/>
              </a:rPr>
              <a:t>2</a:t>
            </a:r>
            <a:r>
              <a:rPr lang="ru-RU" altLang="ru-RU" sz="2800" b="1" baseline="30000" dirty="0">
                <a:solidFill>
                  <a:srgbClr val="FF0000"/>
                </a:solidFill>
                <a:cs typeface="Arial" panose="020B0604020202020204" pitchFamily="34" charset="0"/>
              </a:rPr>
              <a:t>-2</a:t>
            </a:r>
            <a:r>
              <a:rPr lang="ru-RU" altLang="ru-RU" sz="1400" b="1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+</a:t>
            </a:r>
            <a:r>
              <a:rPr lang="ru-RU" altLang="ru-RU" sz="1400" dirty="0"/>
              <a:t> </a:t>
            </a:r>
            <a:r>
              <a:rPr lang="ru-RU" altLang="ru-RU" sz="2800" b="1" dirty="0"/>
              <a:t>1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cs typeface="Arial" panose="020B0604020202020204" pitchFamily="34" charset="0"/>
              </a:rPr>
              <a:t>2</a:t>
            </a:r>
            <a:r>
              <a:rPr lang="ru-RU" altLang="ru-RU" sz="2800" b="1" baseline="30000" dirty="0">
                <a:solidFill>
                  <a:srgbClr val="FF0000"/>
                </a:solidFill>
                <a:cs typeface="Arial" panose="020B0604020202020204" pitchFamily="34" charset="0"/>
              </a:rPr>
              <a:t>-3</a:t>
            </a:r>
          </a:p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= 4  + 1 + 0,25 + 0,125 = 5,375</a:t>
            </a:r>
            <a:endParaRPr lang="en-US" altLang="ru-RU" sz="2800" b="1" dirty="0">
              <a:cs typeface="Arial" panose="020B0604020202020204" pitchFamily="34" charset="0"/>
            </a:endParaRPr>
          </a:p>
        </p:txBody>
      </p: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3955037" y="535465"/>
            <a:ext cx="2881312" cy="842963"/>
            <a:chOff x="2925" y="2886"/>
            <a:chExt cx="1815" cy="531"/>
          </a:xfrm>
        </p:grpSpPr>
        <p:sp>
          <p:nvSpPr>
            <p:cNvPr id="10" name="AutoShape 11"/>
            <p:cNvSpPr>
              <a:spLocks noChangeArrowheads="1"/>
            </p:cNvSpPr>
            <p:nvPr/>
          </p:nvSpPr>
          <p:spPr bwMode="auto">
            <a:xfrm>
              <a:off x="2925" y="2954"/>
              <a:ext cx="1815" cy="431"/>
            </a:xfrm>
            <a:prstGeom prst="wedgeRoundRectCallout">
              <a:avLst>
                <a:gd name="adj1" fmla="val -33139"/>
                <a:gd name="adj2" fmla="val 83181"/>
                <a:gd name="adj3" fmla="val 16667"/>
              </a:avLst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/>
            <a:lstStyle/>
            <a:p>
              <a:pPr algn="ctr">
                <a:defRPr/>
              </a:pPr>
              <a:endParaRPr lang="ru-RU" b="1">
                <a:latin typeface="Arial" charset="0"/>
              </a:endParaRPr>
            </a:p>
          </p:txBody>
        </p:sp>
        <p:grpSp>
          <p:nvGrpSpPr>
            <p:cNvPr id="11" name="Group 45"/>
            <p:cNvGrpSpPr>
              <a:grpSpLocks/>
            </p:cNvGrpSpPr>
            <p:nvPr/>
          </p:nvGrpSpPr>
          <p:grpSpPr bwMode="auto">
            <a:xfrm>
              <a:off x="2993" y="2886"/>
              <a:ext cx="1676" cy="531"/>
              <a:chOff x="2993" y="2886"/>
              <a:chExt cx="1676" cy="531"/>
            </a:xfrm>
          </p:grpSpPr>
          <p:sp>
            <p:nvSpPr>
              <p:cNvPr id="12" name="Rectangle 32"/>
              <p:cNvSpPr>
                <a:spLocks noChangeArrowheads="1"/>
              </p:cNvSpPr>
              <p:nvPr/>
            </p:nvSpPr>
            <p:spPr bwMode="auto">
              <a:xfrm>
                <a:off x="2993" y="2999"/>
                <a:ext cx="167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800" b="1">
                    <a:cs typeface="Arial" panose="020B0604020202020204" pitchFamily="34" charset="0"/>
                  </a:rPr>
                  <a:t>2</a:t>
                </a:r>
                <a:r>
                  <a:rPr lang="ru-RU" altLang="ru-RU" sz="2800" b="1" baseline="30000">
                    <a:solidFill>
                      <a:srgbClr val="FF0000"/>
                    </a:solidFill>
                    <a:cs typeface="Arial" panose="020B0604020202020204" pitchFamily="34" charset="0"/>
                  </a:rPr>
                  <a:t>-2 </a:t>
                </a:r>
                <a:r>
                  <a:rPr lang="ru-RU" altLang="ru-RU" sz="2800" b="1">
                    <a:cs typeface="Arial" panose="020B0604020202020204" pitchFamily="34" charset="0"/>
                  </a:rPr>
                  <a:t>=        = 0,25</a:t>
                </a:r>
              </a:p>
            </p:txBody>
          </p:sp>
          <p:grpSp>
            <p:nvGrpSpPr>
              <p:cNvPr id="13" name="Group 38"/>
              <p:cNvGrpSpPr>
                <a:grpSpLocks/>
              </p:cNvGrpSpPr>
              <p:nvPr/>
            </p:nvGrpSpPr>
            <p:grpSpPr bwMode="auto">
              <a:xfrm>
                <a:off x="3492" y="2886"/>
                <a:ext cx="485" cy="531"/>
                <a:chOff x="3492" y="2886"/>
                <a:chExt cx="485" cy="531"/>
              </a:xfrm>
            </p:grpSpPr>
            <p:sp>
              <p:nvSpPr>
                <p:cNvPr id="14" name="Rectangle 33"/>
                <p:cNvSpPr>
                  <a:spLocks noChangeArrowheads="1"/>
                </p:cNvSpPr>
                <p:nvPr/>
              </p:nvSpPr>
              <p:spPr bwMode="auto">
                <a:xfrm>
                  <a:off x="3651" y="3090"/>
                  <a:ext cx="326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ru-RU" altLang="ru-RU" sz="2800" b="1">
                      <a:cs typeface="Arial" panose="020B0604020202020204" pitchFamily="34" charset="0"/>
                    </a:rPr>
                    <a:t>2</a:t>
                  </a:r>
                  <a:r>
                    <a:rPr lang="ru-RU" altLang="ru-RU" sz="2800" b="1" baseline="3000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2</a:t>
                  </a:r>
                  <a:endParaRPr lang="ru-RU" altLang="ru-RU" sz="2800" b="1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Rectangle 35"/>
                <p:cNvSpPr>
                  <a:spLocks noChangeArrowheads="1"/>
                </p:cNvSpPr>
                <p:nvPr/>
              </p:nvSpPr>
              <p:spPr bwMode="auto">
                <a:xfrm>
                  <a:off x="3492" y="2886"/>
                  <a:ext cx="241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ru-RU" altLang="ru-RU" sz="2800" b="1">
                      <a:cs typeface="Arial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17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606" y="3045"/>
                  <a:ext cx="182" cy="182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8887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445453" y="1181099"/>
            <a:ext cx="3851275" cy="1307783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ctr">
              <a:spcBef>
                <a:spcPct val="20000"/>
              </a:spcBef>
              <a:defRPr/>
            </a:pPr>
            <a:r>
              <a:rPr lang="ru-RU" sz="3200" dirty="0">
                <a:latin typeface="Arial" charset="0"/>
              </a:rPr>
              <a:t>0+0=0  0+1=1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3200" dirty="0">
                <a:latin typeface="Arial" charset="0"/>
              </a:rPr>
              <a:t>1+0=1  </a:t>
            </a:r>
            <a:r>
              <a:rPr lang="ru-RU" sz="3200" dirty="0" smtClean="0">
                <a:latin typeface="Arial" charset="0"/>
              </a:rPr>
              <a:t>1+1=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3200" dirty="0" smtClean="0">
                <a:latin typeface="Arial" charset="0"/>
              </a:rPr>
              <a:t>0</a:t>
            </a:r>
            <a:r>
              <a:rPr lang="ru-RU" sz="3200" baseline="-25000" dirty="0" smtClean="0">
                <a:latin typeface="Arial" charset="0"/>
              </a:rPr>
              <a:t>2</a:t>
            </a:r>
            <a:endParaRPr lang="en-US" sz="3200" baseline="-25000" dirty="0">
              <a:latin typeface="Arial" charset="0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5072221" y="1281434"/>
            <a:ext cx="2879725" cy="114458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 anchor="ctr"/>
          <a:lstStyle/>
          <a:p>
            <a:pPr>
              <a:spcBef>
                <a:spcPct val="20000"/>
              </a:spcBef>
              <a:defRPr/>
            </a:pPr>
            <a:r>
              <a:rPr lang="ru-RU" sz="3200" dirty="0">
                <a:latin typeface="Arial" charset="0"/>
              </a:rPr>
              <a:t>0-0=0  1-1=0</a:t>
            </a:r>
          </a:p>
          <a:p>
            <a:pPr>
              <a:spcBef>
                <a:spcPct val="20000"/>
              </a:spcBef>
              <a:defRPr/>
            </a:pPr>
            <a:r>
              <a:rPr lang="ru-RU" sz="3200" dirty="0">
                <a:latin typeface="Arial" charset="0"/>
              </a:rPr>
              <a:t>1-0=1  </a:t>
            </a: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3200" dirty="0">
                <a:latin typeface="Arial" charset="0"/>
              </a:rPr>
              <a:t>0</a:t>
            </a:r>
            <a:r>
              <a:rPr lang="ru-RU" sz="3200" baseline="-25000" dirty="0">
                <a:latin typeface="Arial" charset="0"/>
              </a:rPr>
              <a:t>2</a:t>
            </a:r>
            <a:r>
              <a:rPr lang="ru-RU" sz="3200" dirty="0">
                <a:latin typeface="Arial" charset="0"/>
              </a:rPr>
              <a:t>-1=1</a:t>
            </a:r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3798253" y="1260794"/>
            <a:ext cx="1028701" cy="362266"/>
          </a:xfrm>
          <a:prstGeom prst="wedgeRoundRectCallout">
            <a:avLst>
              <a:gd name="adj1" fmla="val -109829"/>
              <a:gd name="adj2" fmla="val 14496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dirty="0">
                <a:latin typeface="Arial" charset="0"/>
              </a:rPr>
              <a:t>перенос</a:t>
            </a:r>
          </a:p>
        </p:txBody>
      </p:sp>
      <p:sp>
        <p:nvSpPr>
          <p:cNvPr id="26" name="AutoShape 22"/>
          <p:cNvSpPr>
            <a:spLocks noChangeArrowheads="1"/>
          </p:cNvSpPr>
          <p:nvPr/>
        </p:nvSpPr>
        <p:spPr bwMode="auto">
          <a:xfrm>
            <a:off x="8088233" y="1979931"/>
            <a:ext cx="833914" cy="431800"/>
          </a:xfrm>
          <a:prstGeom prst="wedgeRoundRectCallout">
            <a:avLst>
              <a:gd name="adj1" fmla="val -163853"/>
              <a:gd name="adj2" fmla="val 36911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>
                <a:latin typeface="Arial" charset="0"/>
              </a:rPr>
              <a:t>заем</a:t>
            </a: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880428" y="3142933"/>
            <a:ext cx="29067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      1 0 1 1 0</a:t>
            </a:r>
            <a:r>
              <a:rPr lang="ru-RU" altLang="ru-RU" sz="3600" b="1" baseline="-25000" dirty="0"/>
              <a:t>2</a:t>
            </a:r>
          </a:p>
          <a:p>
            <a:pPr eaLnBrk="1" hangingPunct="1"/>
            <a:r>
              <a:rPr lang="ru-RU" altLang="ru-RU" sz="3600" b="1" dirty="0">
                <a:sym typeface="Symbol" panose="05050102010706020507" pitchFamily="18" charset="2"/>
              </a:rPr>
              <a:t>+ 1 1 1 0 1 1</a:t>
            </a:r>
            <a:r>
              <a:rPr lang="ru-RU" altLang="ru-RU" sz="3600" b="1" baseline="-25000" dirty="0"/>
              <a:t>2</a:t>
            </a: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772478" y="4403408"/>
            <a:ext cx="3025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220403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1988503" y="2623821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2825115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2429828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2394903" y="2623821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2032953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1637665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843915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1240790" y="440340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38" name="Rectangle 36"/>
          <p:cNvSpPr>
            <a:spLocks noChangeArrowheads="1"/>
          </p:cNvSpPr>
          <p:nvPr/>
        </p:nvSpPr>
        <p:spPr bwMode="auto">
          <a:xfrm>
            <a:off x="3472815" y="4546283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4874578" y="3200083"/>
            <a:ext cx="32750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  1 0 0 0 1 0 1</a:t>
            </a:r>
            <a:r>
              <a:rPr lang="ru-RU" altLang="ru-RU" sz="3600" b="1" baseline="-25000"/>
              <a:t>2</a:t>
            </a:r>
          </a:p>
          <a:p>
            <a:pPr eaLnBrk="1" hangingPunct="1"/>
            <a:r>
              <a:rPr lang="ru-RU" altLang="ru-RU" sz="3600" b="1">
                <a:sym typeface="Symbol" panose="05050102010706020507" pitchFamily="18" charset="2"/>
              </a:rPr>
              <a:t>–       1 1 0 1 1</a:t>
            </a:r>
            <a:r>
              <a:rPr lang="ru-RU" altLang="ru-RU" sz="3600" b="1" baseline="-25000"/>
              <a:t>2</a:t>
            </a:r>
          </a:p>
        </p:txBody>
      </p:sp>
      <p:sp>
        <p:nvSpPr>
          <p:cNvPr id="40" name="Line 38"/>
          <p:cNvSpPr>
            <a:spLocks noChangeShapeType="1"/>
          </p:cNvSpPr>
          <p:nvPr/>
        </p:nvSpPr>
        <p:spPr bwMode="auto">
          <a:xfrm>
            <a:off x="5017453" y="4424045"/>
            <a:ext cx="30972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1" name="Group 54"/>
          <p:cNvGrpSpPr>
            <a:grpSpLocks/>
          </p:cNvGrpSpPr>
          <p:nvPr/>
        </p:nvGrpSpPr>
        <p:grpSpPr bwMode="auto">
          <a:xfrm>
            <a:off x="7574915" y="4387533"/>
            <a:ext cx="641350" cy="641350"/>
            <a:chOff x="4740" y="3498"/>
            <a:chExt cx="404" cy="404"/>
          </a:xfrm>
        </p:grpSpPr>
        <p:sp>
          <p:nvSpPr>
            <p:cNvPr id="42" name="Rectangle 39"/>
            <p:cNvSpPr>
              <a:spLocks noChangeArrowheads="1"/>
            </p:cNvSpPr>
            <p:nvPr/>
          </p:nvSpPr>
          <p:spPr bwMode="auto">
            <a:xfrm>
              <a:off x="4740" y="3498"/>
              <a:ext cx="2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/>
                <a:t>0</a:t>
              </a:r>
            </a:p>
          </p:txBody>
        </p:sp>
        <p:sp>
          <p:nvSpPr>
            <p:cNvPr id="43" name="Rectangle 40"/>
            <p:cNvSpPr>
              <a:spLocks noChangeArrowheads="1"/>
            </p:cNvSpPr>
            <p:nvPr/>
          </p:nvSpPr>
          <p:spPr bwMode="auto">
            <a:xfrm>
              <a:off x="4921" y="3612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baseline="-2500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7192328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45" name="Rectangle 42"/>
          <p:cNvSpPr>
            <a:spLocks noChangeArrowheads="1"/>
          </p:cNvSpPr>
          <p:nvPr/>
        </p:nvSpPr>
        <p:spPr bwMode="auto">
          <a:xfrm>
            <a:off x="5269865" y="2371408"/>
            <a:ext cx="395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6782753" y="2371408"/>
            <a:ext cx="395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47" name="Rectangle 44"/>
          <p:cNvSpPr>
            <a:spLocks noChangeArrowheads="1"/>
          </p:cNvSpPr>
          <p:nvPr/>
        </p:nvSpPr>
        <p:spPr bwMode="auto">
          <a:xfrm>
            <a:off x="6817678" y="2911158"/>
            <a:ext cx="839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chemeClr val="accent2"/>
                </a:solidFill>
                <a:sym typeface="Symbol" panose="05050102010706020507" pitchFamily="18" charset="2"/>
              </a:rPr>
              <a:t>0</a:t>
            </a:r>
            <a:r>
              <a:rPr lang="ru-RU" altLang="ru-RU" sz="2000" b="1">
                <a:solidFill>
                  <a:srgbClr val="FF0000"/>
                </a:solidFill>
                <a:sym typeface="Symbol" panose="05050102010706020507" pitchFamily="18" charset="2"/>
              </a:rPr>
              <a:t>  10</a:t>
            </a:r>
            <a:r>
              <a:rPr lang="ru-RU" altLang="ru-RU" sz="2000" b="1" baseline="-25000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</a:p>
        </p:txBody>
      </p:sp>
      <p:sp>
        <p:nvSpPr>
          <p:cNvPr id="48" name="Rectangle 45"/>
          <p:cNvSpPr>
            <a:spLocks noChangeArrowheads="1"/>
          </p:cNvSpPr>
          <p:nvPr/>
        </p:nvSpPr>
        <p:spPr bwMode="auto">
          <a:xfrm>
            <a:off x="6423978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49" name="Rectangle 46"/>
          <p:cNvSpPr>
            <a:spLocks noChangeArrowheads="1"/>
          </p:cNvSpPr>
          <p:nvPr/>
        </p:nvSpPr>
        <p:spPr bwMode="auto">
          <a:xfrm>
            <a:off x="6808153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50" name="Rectangle 47"/>
          <p:cNvSpPr>
            <a:spLocks noChangeArrowheads="1"/>
          </p:cNvSpPr>
          <p:nvPr/>
        </p:nvSpPr>
        <p:spPr bwMode="auto">
          <a:xfrm>
            <a:off x="5306378" y="2911158"/>
            <a:ext cx="1576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chemeClr val="accent2"/>
                </a:solidFill>
                <a:sym typeface="Symbol" panose="05050102010706020507" pitchFamily="18" charset="2"/>
              </a:rPr>
              <a:t>0   1   </a:t>
            </a:r>
            <a:r>
              <a:rPr lang="ru-RU" altLang="ru-RU" sz="1000" b="1">
                <a:solidFill>
                  <a:schemeClr val="accent2"/>
                </a:solidFill>
                <a:sym typeface="Symbol" panose="05050102010706020507" pitchFamily="18" charset="2"/>
              </a:rPr>
              <a:t> </a:t>
            </a:r>
            <a:r>
              <a:rPr lang="ru-RU" altLang="ru-RU" sz="2000" b="1">
                <a:solidFill>
                  <a:schemeClr val="accent2"/>
                </a:solidFill>
                <a:sym typeface="Symbol" panose="05050102010706020507" pitchFamily="18" charset="2"/>
              </a:rPr>
              <a:t>1 </a:t>
            </a:r>
            <a:r>
              <a:rPr lang="ru-RU" altLang="ru-RU" sz="2000" b="1">
                <a:solidFill>
                  <a:srgbClr val="FF0000"/>
                </a:solidFill>
                <a:sym typeface="Symbol" panose="05050102010706020507" pitchFamily="18" charset="2"/>
              </a:rPr>
              <a:t> 10</a:t>
            </a:r>
            <a:r>
              <a:rPr lang="ru-RU" altLang="ru-RU" sz="2000" b="1" baseline="-25000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</a:p>
        </p:txBody>
      </p:sp>
      <p:sp>
        <p:nvSpPr>
          <p:cNvPr id="51" name="Rectangle 48"/>
          <p:cNvSpPr>
            <a:spLocks noChangeArrowheads="1"/>
          </p:cNvSpPr>
          <p:nvPr/>
        </p:nvSpPr>
        <p:spPr bwMode="auto">
          <a:xfrm>
            <a:off x="6039803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5655628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>
            <a:off x="5271453" y="438753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56" name="Rectangle 51"/>
          <p:cNvSpPr>
            <a:spLocks noChangeArrowheads="1"/>
          </p:cNvSpPr>
          <p:nvPr/>
        </p:nvSpPr>
        <p:spPr bwMode="auto">
          <a:xfrm>
            <a:off x="1621790" y="2623821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1229678" y="2620646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58" name="Rectangle 53"/>
          <p:cNvSpPr>
            <a:spLocks noChangeArrowheads="1"/>
          </p:cNvSpPr>
          <p:nvPr/>
        </p:nvSpPr>
        <p:spPr bwMode="auto">
          <a:xfrm>
            <a:off x="861378" y="2623821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 dirty="0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59" name="Line 55"/>
          <p:cNvSpPr>
            <a:spLocks noChangeShapeType="1"/>
          </p:cNvSpPr>
          <p:nvPr/>
        </p:nvSpPr>
        <p:spPr bwMode="auto">
          <a:xfrm>
            <a:off x="6854190" y="3379470"/>
            <a:ext cx="288925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" name="Line 56"/>
          <p:cNvSpPr>
            <a:spLocks noChangeShapeType="1"/>
          </p:cNvSpPr>
          <p:nvPr/>
        </p:nvSpPr>
        <p:spPr bwMode="auto">
          <a:xfrm>
            <a:off x="6458903" y="3379470"/>
            <a:ext cx="288925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" name="Line 57"/>
          <p:cNvSpPr>
            <a:spLocks noChangeShapeType="1"/>
          </p:cNvSpPr>
          <p:nvPr/>
        </p:nvSpPr>
        <p:spPr bwMode="auto">
          <a:xfrm>
            <a:off x="6098540" y="3379470"/>
            <a:ext cx="288925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3" name="Line 58"/>
          <p:cNvSpPr>
            <a:spLocks noChangeShapeType="1"/>
          </p:cNvSpPr>
          <p:nvPr/>
        </p:nvSpPr>
        <p:spPr bwMode="auto">
          <a:xfrm>
            <a:off x="5701665" y="3379470"/>
            <a:ext cx="288925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4" name="Line 59"/>
          <p:cNvSpPr>
            <a:spLocks noChangeShapeType="1"/>
          </p:cNvSpPr>
          <p:nvPr/>
        </p:nvSpPr>
        <p:spPr bwMode="auto">
          <a:xfrm>
            <a:off x="5306378" y="3379470"/>
            <a:ext cx="288925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" name="Rectangle 4"/>
          <p:cNvSpPr>
            <a:spLocks noChangeArrowheads="1"/>
          </p:cNvSpPr>
          <p:nvPr/>
        </p:nvSpPr>
        <p:spPr bwMode="auto">
          <a:xfrm>
            <a:off x="639128" y="698818"/>
            <a:ext cx="1675459" cy="46166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B0F0"/>
                </a:solidFill>
                <a:latin typeface="Arial" charset="0"/>
              </a:rPr>
              <a:t>сложение</a:t>
            </a:r>
            <a:endParaRPr lang="ru-RU" sz="2400" b="1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76" name="Rectangle 4"/>
          <p:cNvSpPr>
            <a:spLocks noChangeArrowheads="1"/>
          </p:cNvSpPr>
          <p:nvPr/>
        </p:nvSpPr>
        <p:spPr bwMode="auto">
          <a:xfrm>
            <a:off x="5627846" y="642939"/>
            <a:ext cx="1872629" cy="46166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B0F0"/>
                </a:solidFill>
                <a:latin typeface="Arial" charset="0"/>
              </a:rPr>
              <a:t>вычитание</a:t>
            </a:r>
            <a:endParaRPr lang="ru-RU" sz="2400" b="1" dirty="0">
              <a:solidFill>
                <a:srgbClr val="00B0F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9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3" name="Rectangle 58"/>
          <p:cNvSpPr>
            <a:spLocks noChangeArrowheads="1"/>
          </p:cNvSpPr>
          <p:nvPr/>
        </p:nvSpPr>
        <p:spPr bwMode="auto">
          <a:xfrm>
            <a:off x="7336790" y="2354580"/>
            <a:ext cx="971550" cy="6826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5" name="Rectangle 57"/>
          <p:cNvSpPr>
            <a:spLocks noChangeArrowheads="1"/>
          </p:cNvSpPr>
          <p:nvPr/>
        </p:nvSpPr>
        <p:spPr bwMode="auto">
          <a:xfrm>
            <a:off x="842487" y="3900806"/>
            <a:ext cx="2987675" cy="6826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0" name="Rectangle 4"/>
          <p:cNvSpPr>
            <a:spLocks noChangeArrowheads="1"/>
          </p:cNvSpPr>
          <p:nvPr/>
        </p:nvSpPr>
        <p:spPr bwMode="auto">
          <a:xfrm>
            <a:off x="639128" y="698818"/>
            <a:ext cx="1876425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умножение</a:t>
            </a:r>
          </a:p>
        </p:txBody>
      </p:sp>
      <p:sp>
        <p:nvSpPr>
          <p:cNvPr id="61" name="Rectangle 5"/>
          <p:cNvSpPr>
            <a:spLocks noChangeArrowheads="1"/>
          </p:cNvSpPr>
          <p:nvPr/>
        </p:nvSpPr>
        <p:spPr bwMode="auto">
          <a:xfrm>
            <a:off x="5247640" y="698818"/>
            <a:ext cx="1452563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деление</a:t>
            </a: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1274287" y="1343343"/>
            <a:ext cx="25130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   1 0 1 0 1</a:t>
            </a:r>
            <a:r>
              <a:rPr lang="ru-RU" altLang="ru-RU" sz="3600" b="1" baseline="-25000" dirty="0"/>
              <a:t>2</a:t>
            </a:r>
          </a:p>
          <a:p>
            <a:pPr eaLnBrk="1" hangingPunct="1"/>
            <a:r>
              <a:rPr lang="ru-RU" altLang="ru-RU" sz="3600" b="1" dirty="0">
                <a:sym typeface="Symbol" panose="05050102010706020507" pitchFamily="18" charset="2"/>
              </a:rPr>
              <a:t>       1 0 1</a:t>
            </a:r>
            <a:r>
              <a:rPr lang="ru-RU" altLang="ru-RU" sz="3600" b="1" baseline="-25000" dirty="0"/>
              <a:t>2</a:t>
            </a:r>
          </a:p>
        </p:txBody>
      </p:sp>
      <p:sp>
        <p:nvSpPr>
          <p:cNvPr id="63" name="Rectangle 37"/>
          <p:cNvSpPr>
            <a:spLocks noChangeArrowheads="1"/>
          </p:cNvSpPr>
          <p:nvPr/>
        </p:nvSpPr>
        <p:spPr bwMode="auto">
          <a:xfrm>
            <a:off x="518637" y="2567306"/>
            <a:ext cx="32750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        1 0 1 0 1</a:t>
            </a:r>
            <a:r>
              <a:rPr lang="ru-RU" altLang="ru-RU" sz="3600" b="1" baseline="-25000">
                <a:solidFill>
                  <a:srgbClr val="FF0000"/>
                </a:solidFill>
              </a:rPr>
              <a:t>2</a:t>
            </a:r>
          </a:p>
          <a:p>
            <a:pPr eaLnBrk="1" hangingPunct="1"/>
            <a:r>
              <a:rPr lang="ru-RU" altLang="ru-RU" sz="3600" b="1">
                <a:sym typeface="Symbol" panose="05050102010706020507" pitchFamily="18" charset="2"/>
              </a:rPr>
              <a:t>+</a:t>
            </a:r>
            <a:r>
              <a:rPr lang="ru-RU" altLang="ru-RU" sz="3600" b="1"/>
              <a:t> 1 0 1 0 1</a:t>
            </a:r>
            <a:r>
              <a:rPr lang="ru-RU" altLang="ru-RU" sz="3600" b="1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4" name="Line 38"/>
          <p:cNvSpPr>
            <a:spLocks noChangeShapeType="1"/>
          </p:cNvSpPr>
          <p:nvPr/>
        </p:nvSpPr>
        <p:spPr bwMode="auto">
          <a:xfrm>
            <a:off x="805975" y="2567306"/>
            <a:ext cx="34226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" name="Rectangle 40"/>
          <p:cNvSpPr>
            <a:spLocks noChangeArrowheads="1"/>
          </p:cNvSpPr>
          <p:nvPr/>
        </p:nvSpPr>
        <p:spPr bwMode="auto">
          <a:xfrm>
            <a:off x="913925" y="3900806"/>
            <a:ext cx="2894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1 1 0 1 0 0 1</a:t>
            </a:r>
            <a:r>
              <a:rPr lang="ru-RU" altLang="ru-RU" sz="3600" b="1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" name="Line 41"/>
          <p:cNvSpPr>
            <a:spLocks noChangeShapeType="1"/>
          </p:cNvSpPr>
          <p:nvPr/>
        </p:nvSpPr>
        <p:spPr bwMode="auto">
          <a:xfrm>
            <a:off x="626587" y="3827781"/>
            <a:ext cx="34226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" name="Rectangle 42"/>
          <p:cNvSpPr>
            <a:spLocks noChangeArrowheads="1"/>
          </p:cNvSpPr>
          <p:nvPr/>
        </p:nvSpPr>
        <p:spPr bwMode="auto">
          <a:xfrm>
            <a:off x="4707890" y="1670368"/>
            <a:ext cx="25130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  1 0 1 0 1</a:t>
            </a:r>
            <a:r>
              <a:rPr lang="ru-RU" altLang="ru-RU" sz="3600" b="1" baseline="-25000"/>
              <a:t>2</a:t>
            </a:r>
          </a:p>
          <a:p>
            <a:pPr eaLnBrk="1" hangingPunct="1"/>
            <a:r>
              <a:rPr lang="ru-RU" altLang="ru-RU" sz="3600" b="1">
                <a:sym typeface="Symbol" panose="05050102010706020507" pitchFamily="18" charset="2"/>
              </a:rPr>
              <a:t>–    1 1 1</a:t>
            </a:r>
            <a:r>
              <a:rPr lang="ru-RU" altLang="ru-RU" sz="3600" b="1" baseline="-25000"/>
              <a:t>2</a:t>
            </a:r>
          </a:p>
        </p:txBody>
      </p:sp>
      <p:grpSp>
        <p:nvGrpSpPr>
          <p:cNvPr id="68" name="Group 45"/>
          <p:cNvGrpSpPr>
            <a:grpSpLocks/>
          </p:cNvGrpSpPr>
          <p:nvPr/>
        </p:nvGrpSpPr>
        <p:grpSpPr bwMode="auto">
          <a:xfrm>
            <a:off x="7263765" y="1741805"/>
            <a:ext cx="1476375" cy="1116013"/>
            <a:chOff x="4422" y="1366"/>
            <a:chExt cx="930" cy="703"/>
          </a:xfrm>
        </p:grpSpPr>
        <p:sp>
          <p:nvSpPr>
            <p:cNvPr id="70" name="Line 43"/>
            <p:cNvSpPr>
              <a:spLocks noChangeShapeType="1"/>
            </p:cNvSpPr>
            <p:nvPr/>
          </p:nvSpPr>
          <p:spPr bwMode="auto">
            <a:xfrm>
              <a:off x="4422" y="1366"/>
              <a:ext cx="0" cy="7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Line 44"/>
            <p:cNvSpPr>
              <a:spLocks noChangeShapeType="1"/>
            </p:cNvSpPr>
            <p:nvPr/>
          </p:nvSpPr>
          <p:spPr bwMode="auto">
            <a:xfrm>
              <a:off x="4422" y="1706"/>
              <a:ext cx="9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7300278" y="1670368"/>
            <a:ext cx="1370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ym typeface="Symbol" panose="05050102010706020507" pitchFamily="18" charset="2"/>
              </a:rPr>
              <a:t>1 1</a:t>
            </a:r>
            <a:r>
              <a:rPr lang="en-US" altLang="ru-RU" sz="3600" b="1">
                <a:sym typeface="Symbol" panose="05050102010706020507" pitchFamily="18" charset="2"/>
              </a:rPr>
              <a:t> 1</a:t>
            </a:r>
            <a:r>
              <a:rPr lang="en-US" altLang="ru-RU" sz="3600" b="1" baseline="-25000">
                <a:sym typeface="Symbol" panose="05050102010706020507" pitchFamily="18" charset="2"/>
              </a:rPr>
              <a:t>2</a:t>
            </a:r>
            <a:endParaRPr lang="ru-RU" altLang="ru-RU" sz="3600" b="1" baseline="-25000">
              <a:sym typeface="Symbol" panose="05050102010706020507" pitchFamily="18" charset="2"/>
            </a:endParaRPr>
          </a:p>
        </p:txBody>
      </p:sp>
      <p:sp>
        <p:nvSpPr>
          <p:cNvPr id="76" name="Rectangle 48"/>
          <p:cNvSpPr>
            <a:spLocks noChangeArrowheads="1"/>
          </p:cNvSpPr>
          <p:nvPr/>
        </p:nvSpPr>
        <p:spPr bwMode="auto">
          <a:xfrm>
            <a:off x="7336790" y="2318068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grpSp>
        <p:nvGrpSpPr>
          <p:cNvPr id="77" name="Group 59"/>
          <p:cNvGrpSpPr>
            <a:grpSpLocks/>
          </p:cNvGrpSpPr>
          <p:nvPr/>
        </p:nvGrpSpPr>
        <p:grpSpPr bwMode="auto">
          <a:xfrm>
            <a:off x="7695565" y="2318068"/>
            <a:ext cx="606425" cy="673100"/>
            <a:chOff x="4694" y="1729"/>
            <a:chExt cx="382" cy="424"/>
          </a:xfrm>
        </p:grpSpPr>
        <p:sp>
          <p:nvSpPr>
            <p:cNvPr id="78" name="Rectangle 49"/>
            <p:cNvSpPr>
              <a:spLocks noChangeArrowheads="1"/>
            </p:cNvSpPr>
            <p:nvPr/>
          </p:nvSpPr>
          <p:spPr bwMode="auto">
            <a:xfrm>
              <a:off x="4694" y="1729"/>
              <a:ext cx="2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/>
                <a:t>1</a:t>
              </a:r>
            </a:p>
          </p:txBody>
        </p:sp>
        <p:sp>
          <p:nvSpPr>
            <p:cNvPr id="79" name="Rectangle 50"/>
            <p:cNvSpPr>
              <a:spLocks noChangeArrowheads="1"/>
            </p:cNvSpPr>
            <p:nvPr/>
          </p:nvSpPr>
          <p:spPr bwMode="auto">
            <a:xfrm>
              <a:off x="4853" y="1865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baseline="-2500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80" name="Line 51"/>
          <p:cNvSpPr>
            <a:spLocks noChangeShapeType="1"/>
          </p:cNvSpPr>
          <p:nvPr/>
        </p:nvSpPr>
        <p:spPr bwMode="auto">
          <a:xfrm>
            <a:off x="5139690" y="2894330"/>
            <a:ext cx="2054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" name="Rectangle 53"/>
          <p:cNvSpPr>
            <a:spLocks noChangeArrowheads="1"/>
          </p:cNvSpPr>
          <p:nvPr/>
        </p:nvSpPr>
        <p:spPr bwMode="auto">
          <a:xfrm>
            <a:off x="5463540" y="2894330"/>
            <a:ext cx="17510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ym typeface="Symbol" panose="05050102010706020507" pitchFamily="18" charset="2"/>
              </a:rPr>
              <a:t>   </a:t>
            </a:r>
            <a:r>
              <a:rPr lang="ru-RU" altLang="ru-RU" sz="3600" b="1">
                <a:sym typeface="Symbol" panose="05050102010706020507" pitchFamily="18" charset="2"/>
              </a:rPr>
              <a:t>1 1</a:t>
            </a:r>
            <a:r>
              <a:rPr lang="en-US" altLang="ru-RU" sz="3600" b="1">
                <a:sym typeface="Symbol" panose="05050102010706020507" pitchFamily="18" charset="2"/>
              </a:rPr>
              <a:t> 1</a:t>
            </a:r>
            <a:r>
              <a:rPr lang="en-US" altLang="ru-RU" sz="3600" b="1" baseline="-25000">
                <a:sym typeface="Symbol" panose="05050102010706020507" pitchFamily="18" charset="2"/>
              </a:rPr>
              <a:t>2</a:t>
            </a:r>
          </a:p>
          <a:p>
            <a:pPr eaLnBrk="1" hangingPunct="1"/>
            <a:r>
              <a:rPr lang="ru-RU" altLang="ru-RU" sz="3600" b="1">
                <a:sym typeface="Symbol" panose="05050102010706020507" pitchFamily="18" charset="2"/>
              </a:rPr>
              <a:t>– 1 1</a:t>
            </a:r>
            <a:r>
              <a:rPr lang="en-US" altLang="ru-RU" sz="3600" b="1">
                <a:sym typeface="Symbol" panose="05050102010706020507" pitchFamily="18" charset="2"/>
              </a:rPr>
              <a:t> 1</a:t>
            </a:r>
            <a:r>
              <a:rPr lang="en-US" altLang="ru-RU" sz="3600" b="1" baseline="-25000">
                <a:sym typeface="Symbol" panose="05050102010706020507" pitchFamily="18" charset="2"/>
              </a:rPr>
              <a:t>2</a:t>
            </a:r>
            <a:endParaRPr lang="ru-RU" altLang="ru-RU" sz="3600" b="1" baseline="-25000">
              <a:sym typeface="Symbol" panose="05050102010706020507" pitchFamily="18" charset="2"/>
            </a:endParaRPr>
          </a:p>
        </p:txBody>
      </p:sp>
      <p:sp>
        <p:nvSpPr>
          <p:cNvPr id="82" name="Line 54"/>
          <p:cNvSpPr>
            <a:spLocks noChangeShapeType="1"/>
          </p:cNvSpPr>
          <p:nvPr/>
        </p:nvSpPr>
        <p:spPr bwMode="auto">
          <a:xfrm>
            <a:off x="5284153" y="4118293"/>
            <a:ext cx="2054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" name="Rectangle 56"/>
          <p:cNvSpPr>
            <a:spLocks noChangeArrowheads="1"/>
          </p:cNvSpPr>
          <p:nvPr/>
        </p:nvSpPr>
        <p:spPr bwMode="auto">
          <a:xfrm>
            <a:off x="6652578" y="411829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535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Плюсы и минусы двоичной системы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790352" y="1219201"/>
            <a:ext cx="7212420" cy="3924299"/>
          </a:xfrm>
        </p:spPr>
        <p:txBody>
          <a:bodyPr/>
          <a:lstStyle/>
          <a:p>
            <a:pPr marL="0" indent="0">
              <a:spcBef>
                <a:spcPct val="50000"/>
              </a:spcBef>
            </a:pPr>
            <a:r>
              <a:rPr lang="ru-RU" altLang="ru-RU" sz="1800" b="1" dirty="0">
                <a:solidFill>
                  <a:srgbClr val="FF0000"/>
                </a:solidFill>
              </a:rPr>
              <a:t>Недостатки</a:t>
            </a:r>
            <a:r>
              <a:rPr lang="en-US" altLang="ru-RU" sz="1800" b="1" dirty="0">
                <a:solidFill>
                  <a:srgbClr val="FF0000"/>
                </a:solidFill>
              </a:rPr>
              <a:t>:</a:t>
            </a:r>
            <a:endParaRPr lang="ru-RU" altLang="ru-RU" sz="18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1800" dirty="0"/>
              <a:t>двоичные числа имеют </a:t>
            </a:r>
            <a:r>
              <a:rPr lang="ru-RU" altLang="ru-RU" sz="1800" b="1" dirty="0"/>
              <a:t>много разрядов;</a:t>
            </a:r>
            <a:endParaRPr lang="ru-RU" altLang="ru-RU" sz="1800" dirty="0"/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1800" dirty="0"/>
              <a:t>запись числа в двоичной системе </a:t>
            </a:r>
            <a:r>
              <a:rPr lang="ru-RU" altLang="ru-RU" sz="1800" b="1" dirty="0"/>
              <a:t>однородна</a:t>
            </a:r>
            <a:r>
              <a:rPr lang="ru-RU" altLang="ru-RU" sz="1800" dirty="0"/>
              <a:t>, то есть содержит только нули и единицы; поэтому человеку сложно ее воспринимать</a:t>
            </a:r>
            <a:r>
              <a:rPr lang="ru-RU" altLang="ru-RU" sz="1800" dirty="0" smtClean="0"/>
              <a:t>.</a:t>
            </a:r>
          </a:p>
          <a:p>
            <a:pPr marL="139700" indent="0" eaLnBrk="1" hangingPunct="1">
              <a:spcBef>
                <a:spcPct val="20000"/>
              </a:spcBef>
            </a:pPr>
            <a:r>
              <a:rPr lang="ru-RU" altLang="ru-RU" sz="1800" dirty="0" smtClean="0">
                <a:solidFill>
                  <a:srgbClr val="00B050"/>
                </a:solidFill>
              </a:rPr>
              <a:t>Достоинства:</a:t>
            </a:r>
          </a:p>
          <a:p>
            <a:pPr eaLnBrk="1" hangingPunct="1">
              <a:buFontTx/>
              <a:buChar char="•"/>
            </a:pPr>
            <a:r>
              <a:rPr lang="ru-RU" altLang="ru-RU" sz="1800" dirty="0"/>
              <a:t>нужны устройства только с </a:t>
            </a:r>
            <a:r>
              <a:rPr lang="ru-RU" altLang="ru-RU" sz="1800" b="1" dirty="0"/>
              <a:t>двумя устойчивыми состояниями</a:t>
            </a:r>
            <a:r>
              <a:rPr lang="ru-RU" altLang="ru-RU" sz="1800" dirty="0"/>
              <a:t> (есть ток — нет тока, намагничен — не намагничен и т.п.); </a:t>
            </a:r>
          </a:p>
          <a:p>
            <a:pPr eaLnBrk="1" hangingPunct="1">
              <a:buFontTx/>
              <a:buChar char="•"/>
            </a:pPr>
            <a:r>
              <a:rPr lang="ru-RU" altLang="ru-RU" sz="1800" b="1" dirty="0"/>
              <a:t>надежность</a:t>
            </a:r>
            <a:r>
              <a:rPr lang="ru-RU" altLang="ru-RU" sz="1800" dirty="0"/>
              <a:t> и помехоустойчивость двоичных кодов</a:t>
            </a:r>
          </a:p>
          <a:p>
            <a:pPr eaLnBrk="1" hangingPunct="1">
              <a:buFontTx/>
              <a:buChar char="•"/>
            </a:pPr>
            <a:r>
              <a:rPr lang="ru-RU" altLang="ru-RU" sz="1800" dirty="0"/>
              <a:t>выполнение операций с двоичными числами для компьютера намного проще, чем с десятичными </a:t>
            </a:r>
          </a:p>
        </p:txBody>
      </p:sp>
    </p:spTree>
    <p:extLst>
      <p:ext uri="{BB962C8B-B14F-4D97-AF65-F5344CB8AC3E}">
        <p14:creationId xmlns:p14="http://schemas.microsoft.com/office/powerpoint/2010/main" val="40411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 smtClean="0"/>
              <a:t>Задачи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2" y="1241680"/>
            <a:ext cx="7435703" cy="1478659"/>
          </a:xfrm>
        </p:spPr>
        <p:txBody>
          <a:bodyPr/>
          <a:lstStyle/>
          <a:p>
            <a:pPr marL="0" indent="0"/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Перевести из десятичной системы в двоичную числа 131, 79, 0.625, 3.875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Решить примеры </a:t>
            </a:r>
            <a:endParaRPr lang="ru-RU" altLang="ru-RU" sz="2000" b="1" dirty="0"/>
          </a:p>
          <a:p>
            <a:pPr marL="342900" indent="-342900">
              <a:buFont typeface="+mj-lt"/>
              <a:buAutoNum type="arabicPeriod"/>
            </a:pPr>
            <a:endParaRPr lang="ru-RU" altLang="ru-RU" sz="2000" b="1" dirty="0"/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830581" y="2353722"/>
            <a:ext cx="1600200" cy="1111567"/>
            <a:chOff x="476" y="663"/>
            <a:chExt cx="2155" cy="152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101101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+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11111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V="1">
              <a:off x="640" y="1665"/>
              <a:ext cx="157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2665940" y="2353722"/>
            <a:ext cx="1783081" cy="1088707"/>
            <a:chOff x="476" y="663"/>
            <a:chExt cx="2155" cy="1520"/>
          </a:xfrm>
        </p:grpSpPr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10111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en-US" sz="2000" b="1" dirty="0" smtClean="0">
                  <a:latin typeface="Courier New" pitchFamily="49" charset="0"/>
                  <a:cs typeface="Courier New" pitchFamily="49" charset="0"/>
                </a:rPr>
                <a:t>+</a:t>
              </a:r>
              <a:r>
                <a:rPr lang="ru-RU" sz="2000" b="1" dirty="0" smtClean="0">
                  <a:latin typeface="Courier New" pitchFamily="49" charset="0"/>
                  <a:cs typeface="Courier New" pitchFamily="49" charset="0"/>
                </a:rPr>
                <a:t> 101110</a:t>
              </a:r>
              <a:r>
                <a:rPr lang="ru-RU" sz="2000" b="1" baseline="-25000" dirty="0" smtClean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9" name="Line 15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4714693" y="2371503"/>
            <a:ext cx="1675131" cy="1093786"/>
            <a:chOff x="476" y="663"/>
            <a:chExt cx="1002" cy="487"/>
          </a:xfrm>
        </p:grpSpPr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476" y="663"/>
              <a:ext cx="1002" cy="487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111011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+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 flipV="1">
              <a:off x="594" y="986"/>
              <a:ext cx="7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6655496" y="2388162"/>
            <a:ext cx="1696720" cy="1055687"/>
            <a:chOff x="476" y="663"/>
            <a:chExt cx="2155" cy="1520"/>
          </a:xfrm>
        </p:grpSpPr>
        <p:sp>
          <p:nvSpPr>
            <p:cNvPr id="14" name="Rectangle 20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111011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+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10011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3792031" y="3659511"/>
            <a:ext cx="1618169" cy="1012531"/>
            <a:chOff x="0" y="272"/>
            <a:chExt cx="2155" cy="1520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0" y="272"/>
              <a:ext cx="2155" cy="1520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101101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–</a:t>
              </a: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11111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>
              <a:off x="212" y="1317"/>
              <a:ext cx="183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6"/>
          <p:cNvGrpSpPr>
            <a:grpSpLocks/>
          </p:cNvGrpSpPr>
          <p:nvPr/>
        </p:nvGrpSpPr>
        <p:grpSpPr bwMode="auto">
          <a:xfrm>
            <a:off x="5847904" y="3683176"/>
            <a:ext cx="1615183" cy="965199"/>
            <a:chOff x="456" y="645"/>
            <a:chExt cx="1059" cy="587"/>
          </a:xfrm>
        </p:grpSpPr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456" y="645"/>
              <a:ext cx="1059" cy="587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110101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–</a:t>
              </a: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526" y="1132"/>
              <a:ext cx="9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1535635" y="3659512"/>
            <a:ext cx="1714817" cy="951184"/>
            <a:chOff x="476" y="663"/>
            <a:chExt cx="2155" cy="1520"/>
          </a:xfrm>
        </p:grpSpPr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 rIns="306000"/>
            <a:lstStyle/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110011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baseline="-25000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–</a:t>
              </a:r>
              <a:r>
                <a:rPr lang="en-US" sz="2000" b="1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ru-RU" sz="2000" b="1" dirty="0">
                  <a:latin typeface="Courier New" pitchFamily="49" charset="0"/>
                  <a:cs typeface="Courier New" pitchFamily="49" charset="0"/>
                </a:rPr>
                <a:t>10101</a:t>
              </a:r>
              <a:r>
                <a:rPr lang="ru-RU" sz="2000" b="1" baseline="-25000" dirty="0">
                  <a:latin typeface="Courier New" pitchFamily="49" charset="0"/>
                  <a:cs typeface="Courier New" pitchFamily="49" charset="0"/>
                </a:rPr>
                <a:t>2</a:t>
              </a:r>
              <a:endParaRPr lang="en-US" sz="2000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defRPr/>
              </a:pPr>
              <a:endParaRPr lang="ru-RU" sz="2000" dirty="0">
                <a:latin typeface="Arial" charset="0"/>
              </a:endParaRP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728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45" y="141907"/>
            <a:ext cx="7704000" cy="503237"/>
          </a:xfrm>
        </p:spPr>
        <p:txBody>
          <a:bodyPr/>
          <a:lstStyle/>
          <a:p>
            <a:r>
              <a:rPr lang="ru-RU" sz="2800" dirty="0" smtClean="0"/>
              <a:t>Восьмеричная система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69917" y="637654"/>
            <a:ext cx="7212420" cy="864007"/>
          </a:xfrm>
        </p:spPr>
        <p:txBody>
          <a:bodyPr/>
          <a:lstStyle/>
          <a:p>
            <a:pPr marL="0" indent="0">
              <a:spcBef>
                <a:spcPct val="20000"/>
              </a:spcBef>
            </a:pPr>
            <a:r>
              <a:rPr lang="ru-RU" altLang="ru-RU" sz="1800" b="1" dirty="0" smtClean="0">
                <a:solidFill>
                  <a:schemeClr val="tx1"/>
                </a:solidFill>
              </a:rPr>
              <a:t>Алфавит</a:t>
            </a:r>
            <a:r>
              <a:rPr lang="ru-RU" altLang="ru-RU" sz="1800" b="1" dirty="0">
                <a:solidFill>
                  <a:schemeClr val="tx1"/>
                </a:solidFill>
              </a:rPr>
              <a:t>: </a:t>
            </a:r>
            <a:r>
              <a:rPr lang="en-US" altLang="ru-RU" sz="1800" dirty="0">
                <a:solidFill>
                  <a:schemeClr val="tx1"/>
                </a:solidFill>
              </a:rPr>
              <a:t>0, </a:t>
            </a:r>
            <a:r>
              <a:rPr lang="en-US" altLang="ru-RU" sz="1800" dirty="0" smtClean="0">
                <a:solidFill>
                  <a:schemeClr val="tx1"/>
                </a:solidFill>
              </a:rPr>
              <a:t>1</a:t>
            </a:r>
            <a:r>
              <a:rPr lang="ru-RU" altLang="ru-RU" sz="1800" dirty="0" smtClean="0">
                <a:solidFill>
                  <a:schemeClr val="tx1"/>
                </a:solidFill>
              </a:rPr>
              <a:t>, 2, 3, 4, 5, 6, 7</a:t>
            </a:r>
            <a:r>
              <a:rPr lang="en-US" altLang="ru-RU" sz="1800" dirty="0">
                <a:solidFill>
                  <a:schemeClr val="tx1"/>
                </a:solidFill>
              </a:rPr>
              <a:t/>
            </a:r>
            <a:br>
              <a:rPr lang="en-US" altLang="ru-RU" sz="1800" dirty="0">
                <a:solidFill>
                  <a:schemeClr val="tx1"/>
                </a:solidFill>
              </a:rPr>
            </a:br>
            <a:r>
              <a:rPr lang="ru-RU" altLang="ru-RU" sz="1800" b="1" dirty="0">
                <a:solidFill>
                  <a:schemeClr val="tx1"/>
                </a:solidFill>
              </a:rPr>
              <a:t>Основание</a:t>
            </a:r>
            <a:r>
              <a:rPr lang="ru-RU" altLang="ru-RU" sz="1800" dirty="0">
                <a:solidFill>
                  <a:schemeClr val="tx1"/>
                </a:solidFill>
              </a:rPr>
              <a:t> (количество цифр): </a:t>
            </a:r>
            <a:r>
              <a:rPr lang="ru-RU" altLang="ru-RU" sz="1800" b="1" dirty="0" smtClean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34387" y="1486716"/>
            <a:ext cx="1163638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8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57702" y="3211239"/>
            <a:ext cx="116363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8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95539" y="1468846"/>
            <a:ext cx="698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dirty="0"/>
              <a:t>101</a:t>
            </a:r>
            <a:endParaRPr lang="ru-RU" altLang="ru-RU" sz="2400" dirty="0"/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2740002" y="1505358"/>
            <a:ext cx="1295400" cy="1181100"/>
            <a:chOff x="1429" y="1344"/>
            <a:chExt cx="816" cy="744"/>
          </a:xfrm>
        </p:grpSpPr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14" name="Group 1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17" name="Line 1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" name="Line 1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8</a:t>
                </a:r>
              </a:p>
            </p:txBody>
          </p:sp>
        </p:grp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12</a:t>
              </a: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96</a:t>
              </a: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1519" y="1842"/>
              <a:ext cx="175" cy="24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pPr>
                <a:defRPr/>
              </a:pPr>
              <a:r>
                <a:rPr lang="en-US" sz="2400" dirty="0">
                  <a:latin typeface="Arial" charset="0"/>
                </a:rPr>
                <a:t>5</a:t>
              </a:r>
              <a:endParaRPr lang="ru-RU" sz="2400" dirty="0">
                <a:latin typeface="Arial" charset="0"/>
              </a:endParaRPr>
            </a:p>
          </p:txBody>
        </p:sp>
      </p:grpSp>
      <p:grpSp>
        <p:nvGrpSpPr>
          <p:cNvPr id="19" name="Group 67"/>
          <p:cNvGrpSpPr>
            <a:grpSpLocks/>
          </p:cNvGrpSpPr>
          <p:nvPr/>
        </p:nvGrpSpPr>
        <p:grpSpPr bwMode="auto">
          <a:xfrm>
            <a:off x="3314677" y="1937158"/>
            <a:ext cx="1295400" cy="1179513"/>
            <a:chOff x="1791" y="1616"/>
            <a:chExt cx="816" cy="743"/>
          </a:xfrm>
        </p:grpSpPr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2153" y="1616"/>
              <a:ext cx="454" cy="499"/>
              <a:chOff x="1791" y="1344"/>
              <a:chExt cx="454" cy="499"/>
            </a:xfrm>
          </p:grpSpPr>
          <p:grpSp>
            <p:nvGrpSpPr>
              <p:cNvPr id="25" name="Group 2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27" name="Line 2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6" name="Rectangle 2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8</a:t>
                </a:r>
              </a:p>
            </p:txBody>
          </p:sp>
        </p:grpSp>
        <p:sp>
          <p:nvSpPr>
            <p:cNvPr id="21" name="Rectangle 24"/>
            <p:cNvSpPr>
              <a:spLocks noChangeArrowheads="1"/>
            </p:cNvSpPr>
            <p:nvPr/>
          </p:nvSpPr>
          <p:spPr bwMode="auto">
            <a:xfrm>
              <a:off x="2199" y="188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>
              <a:off x="1791" y="1797"/>
              <a:ext cx="3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 dirty="0"/>
                <a:t>   8</a:t>
              </a: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1836" y="2069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Rectangle 27"/>
            <p:cNvSpPr>
              <a:spLocks noChangeArrowheads="1"/>
            </p:cNvSpPr>
            <p:nvPr/>
          </p:nvSpPr>
          <p:spPr bwMode="auto">
            <a:xfrm>
              <a:off x="1950" y="2115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4</a:t>
              </a:r>
            </a:p>
          </p:txBody>
        </p:sp>
      </p:grpSp>
      <p:grpSp>
        <p:nvGrpSpPr>
          <p:cNvPr id="29" name="Group 48"/>
          <p:cNvGrpSpPr>
            <a:grpSpLocks/>
          </p:cNvGrpSpPr>
          <p:nvPr/>
        </p:nvGrpSpPr>
        <p:grpSpPr bwMode="auto">
          <a:xfrm>
            <a:off x="3890939" y="2368958"/>
            <a:ext cx="1295400" cy="1177925"/>
            <a:chOff x="1429" y="1344"/>
            <a:chExt cx="816" cy="742"/>
          </a:xfrm>
        </p:grpSpPr>
        <p:grpSp>
          <p:nvGrpSpPr>
            <p:cNvPr id="30" name="Group 4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35" name="Group 5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37" name="Line 5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" name="Line 5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6" name="Rectangle 5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8</a:t>
                </a:r>
              </a:p>
            </p:txBody>
          </p:sp>
        </p:grpSp>
        <p:sp>
          <p:nvSpPr>
            <p:cNvPr id="31" name="Rectangle 54"/>
            <p:cNvSpPr>
              <a:spLocks noChangeArrowheads="1"/>
            </p:cNvSpPr>
            <p:nvPr/>
          </p:nvSpPr>
          <p:spPr bwMode="auto">
            <a:xfrm>
              <a:off x="1837" y="161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0</a:t>
              </a:r>
            </a:p>
          </p:txBody>
        </p:sp>
        <p:sp>
          <p:nvSpPr>
            <p:cNvPr id="32" name="Rectangle 55"/>
            <p:cNvSpPr>
              <a:spLocks noChangeArrowheads="1"/>
            </p:cNvSpPr>
            <p:nvPr/>
          </p:nvSpPr>
          <p:spPr bwMode="auto">
            <a:xfrm>
              <a:off x="1429" y="1525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0</a:t>
              </a:r>
            </a:p>
          </p:txBody>
        </p:sp>
        <p:sp>
          <p:nvSpPr>
            <p:cNvPr id="33" name="Line 5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Rectangle 57"/>
            <p:cNvSpPr>
              <a:spLocks noChangeArrowheads="1"/>
            </p:cNvSpPr>
            <p:nvPr/>
          </p:nvSpPr>
          <p:spPr bwMode="auto">
            <a:xfrm>
              <a:off x="1519" y="1842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1</a:t>
              </a:r>
            </a:p>
          </p:txBody>
        </p:sp>
      </p:grpSp>
      <p:sp>
        <p:nvSpPr>
          <p:cNvPr id="39" name="Rectangle 58"/>
          <p:cNvSpPr>
            <a:spLocks noChangeArrowheads="1"/>
          </p:cNvSpPr>
          <p:nvPr/>
        </p:nvSpPr>
        <p:spPr bwMode="auto">
          <a:xfrm>
            <a:off x="5180452" y="1691958"/>
            <a:ext cx="2663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10</a:t>
            </a:r>
            <a:r>
              <a:rPr lang="en-US" altLang="ru-RU" sz="3600" b="1" dirty="0"/>
              <a:t>1</a:t>
            </a:r>
            <a:r>
              <a:rPr lang="ru-RU" altLang="ru-RU" sz="3600" b="1" dirty="0"/>
              <a:t> = 14</a:t>
            </a:r>
            <a:r>
              <a:rPr lang="en-US" altLang="ru-RU" sz="3600" b="1" dirty="0"/>
              <a:t>5</a:t>
            </a:r>
            <a:r>
              <a:rPr lang="ru-RU" altLang="ru-RU" sz="3600" b="1" baseline="-25000" dirty="0"/>
              <a:t>8</a:t>
            </a:r>
          </a:p>
        </p:txBody>
      </p:sp>
      <p:sp>
        <p:nvSpPr>
          <p:cNvPr id="40" name="AutoShape 59"/>
          <p:cNvSpPr>
            <a:spLocks noChangeArrowheads="1"/>
          </p:cNvSpPr>
          <p:nvPr/>
        </p:nvSpPr>
        <p:spPr bwMode="auto">
          <a:xfrm>
            <a:off x="6433059" y="2598420"/>
            <a:ext cx="1512887" cy="720725"/>
          </a:xfrm>
          <a:prstGeom prst="wedgeRoundRectCallout">
            <a:avLst>
              <a:gd name="adj1" fmla="val 15583"/>
              <a:gd name="adj2" fmla="val -94935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dirty="0">
                <a:latin typeface="Arial" charset="0"/>
              </a:rPr>
              <a:t>система счисления</a:t>
            </a:r>
          </a:p>
        </p:txBody>
      </p:sp>
      <p:sp>
        <p:nvSpPr>
          <p:cNvPr id="41" name="Rectangle 60"/>
          <p:cNvSpPr>
            <a:spLocks noChangeArrowheads="1"/>
          </p:cNvSpPr>
          <p:nvPr/>
        </p:nvSpPr>
        <p:spPr bwMode="auto">
          <a:xfrm>
            <a:off x="1680688" y="4075975"/>
            <a:ext cx="13163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    14</a:t>
            </a:r>
            <a:r>
              <a:rPr lang="en-US" altLang="ru-RU" sz="2800" b="1" dirty="0"/>
              <a:t>5</a:t>
            </a:r>
            <a:r>
              <a:rPr lang="ru-RU" altLang="ru-RU" sz="2800" b="1" baseline="-25000" dirty="0"/>
              <a:t>8</a:t>
            </a:r>
          </a:p>
        </p:txBody>
      </p:sp>
      <p:sp>
        <p:nvSpPr>
          <p:cNvPr id="42" name="Rectangle 61"/>
          <p:cNvSpPr>
            <a:spLocks noChangeArrowheads="1"/>
          </p:cNvSpPr>
          <p:nvPr/>
        </p:nvSpPr>
        <p:spPr bwMode="auto">
          <a:xfrm>
            <a:off x="2102186" y="3807013"/>
            <a:ext cx="7537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/>
              <a:t>2 1 0</a:t>
            </a:r>
            <a:endParaRPr lang="ru-RU" altLang="ru-RU" sz="2000" baseline="-25000" dirty="0"/>
          </a:p>
        </p:txBody>
      </p:sp>
      <p:sp>
        <p:nvSpPr>
          <p:cNvPr id="43" name="Rectangle 62"/>
          <p:cNvSpPr>
            <a:spLocks noChangeArrowheads="1"/>
          </p:cNvSpPr>
          <p:nvPr/>
        </p:nvSpPr>
        <p:spPr bwMode="auto">
          <a:xfrm>
            <a:off x="2957377" y="3829248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sp>
        <p:nvSpPr>
          <p:cNvPr id="44" name="Rectangle 63"/>
          <p:cNvSpPr>
            <a:spLocks noChangeArrowheads="1"/>
          </p:cNvSpPr>
          <p:nvPr/>
        </p:nvSpPr>
        <p:spPr bwMode="auto">
          <a:xfrm>
            <a:off x="2876966" y="4075975"/>
            <a:ext cx="33233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= 1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solidFill>
                  <a:srgbClr val="FF0000"/>
                </a:solidFill>
                <a:cs typeface="Arial" panose="020B0604020202020204" pitchFamily="34" charset="0"/>
              </a:rPr>
              <a:t>8</a:t>
            </a:r>
            <a:r>
              <a:rPr lang="ru-RU" altLang="ru-RU" sz="2800" b="1" baseline="30000" dirty="0">
                <a:cs typeface="Arial" panose="020B0604020202020204" pitchFamily="34" charset="0"/>
              </a:rPr>
              <a:t>2 </a:t>
            </a:r>
            <a:r>
              <a:rPr lang="ru-RU" altLang="ru-RU" sz="2800" b="1" dirty="0">
                <a:cs typeface="Arial" panose="020B0604020202020204" pitchFamily="34" charset="0"/>
              </a:rPr>
              <a:t>+</a:t>
            </a:r>
            <a:r>
              <a:rPr lang="ru-RU" altLang="ru-RU" sz="2800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4</a:t>
            </a:r>
            <a:r>
              <a:rPr lang="en-US" altLang="ru-RU" sz="2800" b="1" dirty="0">
                <a:cs typeface="Arial" panose="020B0604020202020204" pitchFamily="34" charset="0"/>
              </a:rPr>
              <a:t>·</a:t>
            </a:r>
            <a:r>
              <a:rPr lang="ru-RU" altLang="ru-RU" sz="2800" b="1" dirty="0">
                <a:solidFill>
                  <a:srgbClr val="FF0000"/>
                </a:solidFill>
                <a:cs typeface="Arial" panose="020B0604020202020204" pitchFamily="34" charset="0"/>
              </a:rPr>
              <a:t>8</a:t>
            </a:r>
            <a:r>
              <a:rPr lang="ru-RU" altLang="ru-RU" sz="2800" b="1" baseline="30000" dirty="0">
                <a:cs typeface="Arial" panose="020B0604020202020204" pitchFamily="34" charset="0"/>
              </a:rPr>
              <a:t>1</a:t>
            </a:r>
            <a:r>
              <a:rPr lang="ru-RU" altLang="ru-RU" sz="2800" dirty="0"/>
              <a:t> </a:t>
            </a:r>
            <a:r>
              <a:rPr lang="ru-RU" altLang="ru-RU" sz="2800" b="1" dirty="0">
                <a:cs typeface="Arial" panose="020B0604020202020204" pitchFamily="34" charset="0"/>
              </a:rPr>
              <a:t>+</a:t>
            </a:r>
            <a:r>
              <a:rPr lang="ru-RU" altLang="ru-RU" sz="2800" dirty="0"/>
              <a:t> </a:t>
            </a:r>
            <a:r>
              <a:rPr lang="en-US" altLang="ru-RU" sz="2800" b="1" dirty="0">
                <a:cs typeface="Arial" panose="020B0604020202020204" pitchFamily="34" charset="0"/>
              </a:rPr>
              <a:t>5·</a:t>
            </a:r>
            <a:r>
              <a:rPr lang="ru-RU" altLang="ru-RU" sz="2800" b="1" dirty="0">
                <a:solidFill>
                  <a:srgbClr val="FF0000"/>
                </a:solidFill>
                <a:cs typeface="Arial" panose="020B0604020202020204" pitchFamily="34" charset="0"/>
              </a:rPr>
              <a:t>8</a:t>
            </a:r>
            <a:r>
              <a:rPr lang="ru-RU" altLang="ru-RU" sz="2800" b="1" baseline="30000" dirty="0">
                <a:cs typeface="Arial" panose="020B0604020202020204" pitchFamily="34" charset="0"/>
              </a:rPr>
              <a:t>0</a:t>
            </a:r>
            <a:endParaRPr lang="en-US" altLang="ru-RU" sz="2800" b="1" baseline="30000" dirty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= 64 + 32 + </a:t>
            </a:r>
            <a:r>
              <a:rPr lang="en-US" altLang="ru-RU" sz="2800" b="1" dirty="0">
                <a:cs typeface="Arial" panose="020B0604020202020204" pitchFamily="34" charset="0"/>
              </a:rPr>
              <a:t>5</a:t>
            </a:r>
            <a:r>
              <a:rPr lang="ru-RU" altLang="ru-RU" sz="2800" b="1" dirty="0">
                <a:cs typeface="Arial" panose="020B0604020202020204" pitchFamily="34" charset="0"/>
              </a:rPr>
              <a:t> = 10</a:t>
            </a:r>
            <a:r>
              <a:rPr lang="en-US" altLang="ru-RU" sz="2800" b="1" dirty="0">
                <a:cs typeface="Arial" panose="020B0604020202020204" pitchFamily="34" charset="0"/>
              </a:rPr>
              <a:t>1</a:t>
            </a:r>
          </a:p>
        </p:txBody>
      </p:sp>
      <p:sp>
        <p:nvSpPr>
          <p:cNvPr id="45" name="AutoShape 66"/>
          <p:cNvSpPr>
            <a:spLocks noChangeArrowheads="1"/>
          </p:cNvSpPr>
          <p:nvPr/>
        </p:nvSpPr>
        <p:spPr bwMode="auto">
          <a:xfrm rot="18519977">
            <a:off x="2648455" y="1549713"/>
            <a:ext cx="360363" cy="2413000"/>
          </a:xfrm>
          <a:prstGeom prst="upArrow">
            <a:avLst>
              <a:gd name="adj1" fmla="val 50000"/>
              <a:gd name="adj2" fmla="val 167401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92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88" y="446707"/>
            <a:ext cx="7704000" cy="503237"/>
          </a:xfrm>
        </p:spPr>
        <p:txBody>
          <a:bodyPr/>
          <a:lstStyle/>
          <a:p>
            <a:r>
              <a:rPr lang="ru-RU" sz="2800" dirty="0" smtClean="0"/>
              <a:t>Таблица восьмеричных чисел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46" name="Group 148"/>
          <p:cNvGraphicFramePr>
            <a:graphicFrameLocks noGrp="1"/>
          </p:cNvGraphicFramePr>
          <p:nvPr/>
        </p:nvGraphicFramePr>
        <p:xfrm>
          <a:off x="395288" y="1557338"/>
          <a:ext cx="8280400" cy="3040064"/>
        </p:xfrm>
        <a:graphic>
          <a:graphicData uri="http://schemas.openxmlformats.org/drawingml/2006/table">
            <a:tbl>
              <a:tblPr/>
              <a:tblGrid>
                <a:gridCol w="1379537">
                  <a:extLst>
                    <a:ext uri="{9D8B030D-6E8A-4147-A177-3AD203B41FA5}">
                      <a16:colId xmlns:a16="http://schemas.microsoft.com/office/drawing/2014/main" val="3685799030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158562895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369623817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val="3135856716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872623455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497965511"/>
                    </a:ext>
                  </a:extLst>
                </a:gridCol>
                <a:gridCol w="1379538">
                  <a:extLst>
                    <a:ext uri="{9D8B030D-6E8A-4147-A177-3AD203B41FA5}">
                      <a16:colId xmlns:a16="http://schemas.microsoft.com/office/drawing/2014/main" val="3979360119"/>
                    </a:ext>
                  </a:extLst>
                </a:gridCol>
              </a:tblGrid>
              <a:tr h="608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ru-RU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ru-RU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354656"/>
                  </a:ext>
                </a:extLst>
              </a:tr>
              <a:tr h="608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984542"/>
                  </a:ext>
                </a:extLst>
              </a:tr>
              <a:tr h="6064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001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6893694"/>
                  </a:ext>
                </a:extLst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248751"/>
                  </a:ext>
                </a:extLst>
              </a:tr>
              <a:tr h="6080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011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ru-RU" altLang="ru-RU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  <a:endParaRPr kumimoji="0" lang="ru-RU" altLang="ru-RU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844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74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Определения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90"/>
            <a:ext cx="7212420" cy="3260651"/>
          </a:xfrm>
        </p:spPr>
        <p:txBody>
          <a:bodyPr/>
          <a:lstStyle/>
          <a:p>
            <a:pPr marL="0" indent="0"/>
            <a:r>
              <a:rPr lang="ru-RU" sz="1800" b="1" dirty="0" smtClean="0"/>
              <a:t>Система счисления – </a:t>
            </a:r>
            <a:r>
              <a:rPr lang="ru-RU" sz="1800" dirty="0" smtClean="0"/>
              <a:t>правила записи чисел с  помощью специальных знаков  - цифр.</a:t>
            </a:r>
          </a:p>
          <a:p>
            <a:pPr marL="0" indent="0"/>
            <a:r>
              <a:rPr lang="ru-RU" sz="1800" b="1" dirty="0" smtClean="0"/>
              <a:t>Числа: </a:t>
            </a:r>
            <a:r>
              <a:rPr lang="ru-RU" sz="1800" dirty="0" smtClean="0"/>
              <a:t>848, 74218, </a:t>
            </a:r>
            <a:r>
              <a:rPr lang="en-US" sz="1800" dirty="0" smtClean="0"/>
              <a:t>XXI</a:t>
            </a:r>
          </a:p>
          <a:p>
            <a:pPr marL="0" indent="0"/>
            <a:r>
              <a:rPr lang="ru-RU" sz="1800" b="1" dirty="0" smtClean="0"/>
              <a:t>Цифры: </a:t>
            </a:r>
            <a:r>
              <a:rPr lang="ru-RU" sz="1800" dirty="0" smtClean="0"/>
              <a:t>0, 1, 2, </a:t>
            </a:r>
            <a:r>
              <a:rPr lang="en-US" sz="1800" dirty="0" smtClean="0"/>
              <a:t>I, V, X, L</a:t>
            </a:r>
          </a:p>
          <a:p>
            <a:pPr marL="0" indent="0"/>
            <a:r>
              <a:rPr lang="ru-RU" sz="1800" b="1" dirty="0" smtClean="0"/>
              <a:t>Алфавит системы счисления </a:t>
            </a:r>
            <a:r>
              <a:rPr lang="ru-RU" sz="1800" dirty="0" smtClean="0"/>
              <a:t>– это набор цифр.</a:t>
            </a:r>
          </a:p>
          <a:p>
            <a:pPr marL="0" indent="0"/>
            <a:r>
              <a:rPr lang="ru-RU" sz="1800" dirty="0" smtClean="0"/>
              <a:t>Типы систем счисления: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Непозиционные</a:t>
            </a:r>
            <a:r>
              <a:rPr lang="ru-RU" sz="1800" dirty="0" smtClean="0"/>
              <a:t> – значение цифры не зависит от ее позиции в записи числа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/>
              <a:t>Позиционные – </a:t>
            </a:r>
            <a:r>
              <a:rPr lang="ru-RU" sz="1800" dirty="0" smtClean="0"/>
              <a:t>значение</a:t>
            </a:r>
            <a:r>
              <a:rPr lang="ru-RU" sz="1800" dirty="0"/>
              <a:t> </a:t>
            </a:r>
            <a:r>
              <a:rPr lang="ru-RU" sz="1800" dirty="0" smtClean="0"/>
              <a:t>цифры полностью определяется ее местом в записи числа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907" y="7145"/>
            <a:ext cx="7704000" cy="503237"/>
          </a:xfrm>
        </p:spPr>
        <p:txBody>
          <a:bodyPr/>
          <a:lstStyle/>
          <a:p>
            <a:r>
              <a:rPr lang="ru-RU" sz="2800" dirty="0" smtClean="0"/>
              <a:t>Перевод в двоичную и обратно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780098" y="1266032"/>
            <a:ext cx="576262" cy="576262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B0F0"/>
                </a:solidFill>
              </a:rPr>
              <a:t>8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2759710" y="510382"/>
            <a:ext cx="649288" cy="649287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812348" y="1266032"/>
            <a:ext cx="576262" cy="576262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4414604">
            <a:off x="1877853" y="457201"/>
            <a:ext cx="360363" cy="1403350"/>
          </a:xfrm>
          <a:prstGeom prst="upArrow">
            <a:avLst>
              <a:gd name="adj1" fmla="val 50000"/>
              <a:gd name="adj2" fmla="val 9735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17185396" flipV="1">
            <a:off x="3967003" y="457201"/>
            <a:ext cx="360363" cy="1403350"/>
          </a:xfrm>
          <a:prstGeom prst="upArrow">
            <a:avLst>
              <a:gd name="adj1" fmla="val 50000"/>
              <a:gd name="adj2" fmla="val 9735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2939892" y="-101600"/>
            <a:ext cx="360362" cy="3311525"/>
          </a:xfrm>
          <a:prstGeom prst="upArrow">
            <a:avLst>
              <a:gd name="adj1" fmla="val 50000"/>
              <a:gd name="adj2" fmla="val 22973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5677535" y="510382"/>
            <a:ext cx="1800225" cy="720725"/>
          </a:xfrm>
          <a:prstGeom prst="wedgeRoundRectCallout">
            <a:avLst>
              <a:gd name="adj1" fmla="val -124426"/>
              <a:gd name="adj2" fmla="val 11894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marL="176213" indent="-176213">
              <a:buFontTx/>
              <a:buChar char="•"/>
              <a:defRPr/>
            </a:pPr>
            <a:r>
              <a:rPr lang="ru-RU" b="1">
                <a:latin typeface="Arial" charset="0"/>
              </a:rPr>
              <a:t>трудоемко</a:t>
            </a:r>
          </a:p>
          <a:p>
            <a:pPr marL="176213" indent="-176213">
              <a:buFontTx/>
              <a:buChar char="•"/>
              <a:defRPr/>
            </a:pPr>
            <a:r>
              <a:rPr lang="ru-RU" b="1">
                <a:latin typeface="Arial" charset="0"/>
              </a:rPr>
              <a:t>2 действия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400935" y="1915319"/>
            <a:ext cx="1382713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latin typeface="Arial" charset="0"/>
              </a:rPr>
              <a:t>8 = 2</a:t>
            </a:r>
            <a:r>
              <a:rPr lang="ru-RU" sz="3600" b="1" baseline="30000">
                <a:latin typeface="Arial" charset="0"/>
              </a:rPr>
              <a:t>3</a:t>
            </a: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561023" y="2547936"/>
            <a:ext cx="7416800" cy="954087"/>
            <a:chOff x="317" y="3022"/>
            <a:chExt cx="4672" cy="601"/>
          </a:xfrm>
        </p:grpSpPr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611" y="3089"/>
              <a:ext cx="4378" cy="534"/>
            </a:xfrm>
            <a:prstGeom prst="rect">
              <a:avLst/>
            </a:prstGeom>
            <a:solidFill>
              <a:srgbClr val="D1D1FF"/>
            </a:solidFill>
            <a:ln w="254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400" b="1" dirty="0"/>
                <a:t>  Каждая восьмеричная цифра может быть </a:t>
              </a:r>
              <a:br>
                <a:rPr lang="ru-RU" altLang="ru-RU" sz="2400" b="1" dirty="0"/>
              </a:br>
              <a:r>
                <a:rPr lang="ru-RU" altLang="ru-RU" sz="2400" b="1" dirty="0"/>
                <a:t>  записана как три двоичных (</a:t>
              </a:r>
              <a:r>
                <a:rPr lang="ru-RU" altLang="ru-RU" sz="2400" b="1" i="1" dirty="0">
                  <a:solidFill>
                    <a:srgbClr val="00B0F0"/>
                  </a:solidFill>
                </a:rPr>
                <a:t>триада</a:t>
              </a:r>
              <a:r>
                <a:rPr lang="ru-RU" altLang="ru-RU" sz="2400" b="1" dirty="0"/>
                <a:t>)!</a:t>
              </a:r>
            </a:p>
          </p:txBody>
        </p:sp>
        <p:sp>
          <p:nvSpPr>
            <p:cNvPr id="14" name="Oval 15"/>
            <p:cNvSpPr>
              <a:spLocks noChangeArrowheads="1"/>
            </p:cNvSpPr>
            <p:nvPr/>
          </p:nvSpPr>
          <p:spPr bwMode="auto">
            <a:xfrm>
              <a:off x="317" y="302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4400" b="1">
                  <a:solidFill>
                    <a:schemeClr val="bg1"/>
                  </a:solidFill>
                  <a:latin typeface="Arial Black" panose="020B0A04020102020204" pitchFamily="34" charset="0"/>
                </a:rPr>
                <a:t>!</a:t>
              </a:r>
              <a:endParaRPr lang="ru-RU" altLang="ru-RU" sz="4400" b="1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1228953" y="3637495"/>
            <a:ext cx="184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1725</a:t>
            </a:r>
            <a:r>
              <a:rPr lang="ru-RU" altLang="ru-RU" sz="3600" b="1" baseline="-25000"/>
              <a:t>8 </a:t>
            </a:r>
            <a:r>
              <a:rPr lang="ru-RU" altLang="ru-RU" sz="3600" b="1"/>
              <a:t>=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3387953" y="4358220"/>
            <a:ext cx="4068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B0F0"/>
                </a:solidFill>
              </a:rPr>
              <a:t>1      7      2      5</a:t>
            </a:r>
            <a:endParaRPr lang="ru-RU" altLang="ru-RU" sz="3600" b="1" baseline="-25000" dirty="0">
              <a:solidFill>
                <a:srgbClr val="00B0F0"/>
              </a:solidFill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3064103" y="3674008"/>
            <a:ext cx="9715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</a:t>
            </a:r>
            <a:r>
              <a:rPr lang="ru-RU" altLang="ru-RU" sz="3600" b="1">
                <a:solidFill>
                  <a:srgbClr val="FF0000"/>
                </a:solidFill>
              </a:rPr>
              <a:t>00</a:t>
            </a:r>
            <a:r>
              <a:rPr lang="ru-RU" altLang="ru-RU" sz="3600" b="1"/>
              <a:t>1</a:t>
            </a:r>
            <a:endParaRPr lang="ru-RU" altLang="ru-RU" sz="3600" b="1" baseline="-25000"/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4108678" y="3674008"/>
            <a:ext cx="9715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111</a:t>
            </a:r>
            <a:endParaRPr lang="ru-RU" altLang="ru-RU" sz="3600" b="1" baseline="-25000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5080228" y="3674008"/>
            <a:ext cx="9715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010</a:t>
            </a:r>
            <a:endParaRPr lang="ru-RU" altLang="ru-RU" sz="3600" b="1" baseline="-25000"/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6124803" y="3674008"/>
            <a:ext cx="11525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101</a:t>
            </a:r>
            <a:r>
              <a:rPr lang="ru-RU" altLang="ru-RU" sz="3600" b="1" baseline="-25000"/>
              <a:t>2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 rot="16200000">
            <a:off x="3359850" y="3877634"/>
            <a:ext cx="2308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5400" dirty="0">
                <a:solidFill>
                  <a:srgbClr val="00B0F0"/>
                </a:solidFill>
              </a:rPr>
              <a:t>{</a:t>
            </a:r>
            <a:endParaRPr lang="ru-RU" altLang="ru-RU" sz="5400" dirty="0">
              <a:solidFill>
                <a:srgbClr val="00B0F0"/>
              </a:solidFill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 rot="16200000">
            <a:off x="4440937" y="3841121"/>
            <a:ext cx="2308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5400" dirty="0">
                <a:solidFill>
                  <a:srgbClr val="00B0F0"/>
                </a:solidFill>
              </a:rPr>
              <a:t>{</a:t>
            </a:r>
            <a:endParaRPr lang="ru-RU" altLang="ru-RU" sz="5400" dirty="0">
              <a:solidFill>
                <a:srgbClr val="00B0F0"/>
              </a:solidFill>
            </a:endParaRPr>
          </a:p>
        </p:txBody>
      </p:sp>
      <p:sp>
        <p:nvSpPr>
          <p:cNvPr id="23" name="Rectangle 27"/>
          <p:cNvSpPr>
            <a:spLocks noChangeArrowheads="1"/>
          </p:cNvSpPr>
          <p:nvPr/>
        </p:nvSpPr>
        <p:spPr bwMode="auto">
          <a:xfrm rot="16200000">
            <a:off x="5412487" y="3841121"/>
            <a:ext cx="2308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5400" dirty="0">
                <a:solidFill>
                  <a:srgbClr val="00B0F0"/>
                </a:solidFill>
              </a:rPr>
              <a:t>{</a:t>
            </a:r>
            <a:endParaRPr lang="ru-RU" altLang="ru-RU" sz="5400" dirty="0">
              <a:solidFill>
                <a:srgbClr val="00B0F0"/>
              </a:solidFill>
            </a:endParaRPr>
          </a:p>
        </p:txBody>
      </p:sp>
      <p:sp>
        <p:nvSpPr>
          <p:cNvPr id="24" name="Rectangle 30"/>
          <p:cNvSpPr>
            <a:spLocks noChangeArrowheads="1"/>
          </p:cNvSpPr>
          <p:nvPr/>
        </p:nvSpPr>
        <p:spPr bwMode="auto">
          <a:xfrm rot="16200000">
            <a:off x="6491987" y="3841121"/>
            <a:ext cx="2308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5400" dirty="0">
                <a:solidFill>
                  <a:srgbClr val="00B0F0"/>
                </a:solidFill>
              </a:rPr>
              <a:t>{</a:t>
            </a:r>
            <a:endParaRPr lang="ru-RU" altLang="ru-RU" sz="5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7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907" y="7145"/>
            <a:ext cx="7704000" cy="503237"/>
          </a:xfrm>
        </p:spPr>
        <p:txBody>
          <a:bodyPr/>
          <a:lstStyle/>
          <a:p>
            <a:r>
              <a:rPr lang="ru-RU" sz="2800" dirty="0" smtClean="0"/>
              <a:t>Перевод из двоичной системы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2553493" y="720998"/>
            <a:ext cx="32960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/>
              <a:t>1001011101111</a:t>
            </a:r>
            <a:r>
              <a:rPr lang="ru-RU" altLang="ru-RU" sz="3200" b="1" baseline="-25000" dirty="0"/>
              <a:t>2</a:t>
            </a: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483553" y="1303973"/>
            <a:ext cx="6849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B0F0"/>
                </a:solidFill>
              </a:rPr>
              <a:t>Шаг 1</a:t>
            </a:r>
            <a:r>
              <a:rPr lang="ru-RU" altLang="ru-RU" sz="2400" b="1" dirty="0"/>
              <a:t>. Разбить на триады, начиная справа:</a:t>
            </a: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2017713" y="1726744"/>
            <a:ext cx="4672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001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011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101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111</a:t>
            </a:r>
            <a:r>
              <a:rPr lang="ru-RU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81990" y="2249577"/>
            <a:ext cx="62064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B0F0"/>
                </a:solidFill>
              </a:rPr>
              <a:t>Шаг 2</a:t>
            </a:r>
            <a:r>
              <a:rPr lang="ru-RU" altLang="ru-RU" sz="2400" b="1" dirty="0"/>
              <a:t>. Каждую триаду записать одной </a:t>
            </a:r>
            <a:br>
              <a:rPr lang="ru-RU" altLang="ru-RU" sz="2400" b="1" dirty="0"/>
            </a:br>
            <a:r>
              <a:rPr lang="ru-RU" altLang="ru-RU" sz="2400" b="1" dirty="0"/>
              <a:t>            восьмеричной цифрой:</a:t>
            </a: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2334418" y="3798184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4134643" y="3798184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3</a:t>
            </a: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5034755" y="3798184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5</a:t>
            </a: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5934868" y="3798184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7</a:t>
            </a:r>
          </a:p>
        </p:txBody>
      </p:sp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646905" y="4502150"/>
            <a:ext cx="58384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B0F0"/>
                </a:solidFill>
              </a:rPr>
              <a:t>Ответ:  </a:t>
            </a:r>
            <a:r>
              <a:rPr lang="ru-RU" altLang="ru-RU" sz="2800" b="1" dirty="0"/>
              <a:t>1001011101111</a:t>
            </a:r>
            <a:r>
              <a:rPr lang="ru-RU" altLang="ru-RU" sz="2800" b="1" baseline="-25000" dirty="0"/>
              <a:t>2</a:t>
            </a:r>
            <a:r>
              <a:rPr lang="ru-RU" altLang="ru-RU" sz="2800" b="1" dirty="0"/>
              <a:t> = 11357</a:t>
            </a:r>
            <a:r>
              <a:rPr lang="ru-RU" altLang="ru-RU" sz="2800" b="1" baseline="-25000" dirty="0"/>
              <a:t>8</a:t>
            </a:r>
            <a:endParaRPr lang="ru-RU" altLang="ru-RU" sz="2800" b="1" dirty="0">
              <a:solidFill>
                <a:schemeClr val="accent2"/>
              </a:solidFill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2017712" y="3138850"/>
            <a:ext cx="4672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001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011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101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111</a:t>
            </a:r>
            <a:r>
              <a:rPr lang="ru-RU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3234530" y="3798184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2393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468313" y="985838"/>
            <a:ext cx="1660525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сложение</a:t>
            </a: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 bwMode="auto">
          <a:xfrm>
            <a:off x="431800" y="1952625"/>
            <a:ext cx="2952750" cy="24844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en-US" sz="4800">
                <a:latin typeface="Arial" charset="0"/>
              </a:rPr>
              <a:t>1 5 6</a:t>
            </a:r>
            <a:r>
              <a:rPr lang="en-US" sz="4800" baseline="-25000">
                <a:latin typeface="Arial" charset="0"/>
              </a:rPr>
              <a:t>8 </a:t>
            </a:r>
          </a:p>
          <a:p>
            <a:pPr algn="r">
              <a:defRPr/>
            </a:pPr>
            <a:r>
              <a:rPr lang="en-US" sz="4800">
                <a:latin typeface="Arial" charset="0"/>
              </a:rPr>
              <a:t>+   6 6 2</a:t>
            </a:r>
            <a:r>
              <a:rPr lang="en-US" sz="4800" baseline="-25000">
                <a:latin typeface="Arial" charset="0"/>
              </a:rPr>
              <a:t>8 </a:t>
            </a:r>
            <a:endParaRPr lang="ru-RU" sz="4800">
              <a:latin typeface="Arial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1582738" y="1412875"/>
            <a:ext cx="441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971550" y="3536950"/>
            <a:ext cx="523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/>
              <a:t>1</a:t>
            </a:r>
            <a:endParaRPr lang="ru-RU" altLang="ru-RU" sz="4800" baseline="-25000"/>
          </a:p>
        </p:txBody>
      </p:sp>
      <p:sp>
        <p:nvSpPr>
          <p:cNvPr id="62" name="Line 8"/>
          <p:cNvSpPr>
            <a:spLocks noChangeShapeType="1"/>
          </p:cNvSpPr>
          <p:nvPr/>
        </p:nvSpPr>
        <p:spPr bwMode="auto">
          <a:xfrm>
            <a:off x="900113" y="3573463"/>
            <a:ext cx="2338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" name="Rectangle 11"/>
          <p:cNvSpPr>
            <a:spLocks noChangeArrowheads="1"/>
          </p:cNvSpPr>
          <p:nvPr/>
        </p:nvSpPr>
        <p:spPr bwMode="auto">
          <a:xfrm>
            <a:off x="3708400" y="1989138"/>
            <a:ext cx="48593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ru-RU" sz="3600" dirty="0"/>
              <a:t>6 + 2 = 8 =</a:t>
            </a:r>
            <a:r>
              <a:rPr lang="en-US" altLang="ru-RU" sz="3600" dirty="0">
                <a:solidFill>
                  <a:srgbClr val="FF0000"/>
                </a:solidFill>
              </a:rPr>
              <a:t> </a:t>
            </a:r>
            <a:r>
              <a:rPr lang="en-US" altLang="ru-RU" sz="3600" b="1" dirty="0">
                <a:solidFill>
                  <a:srgbClr val="00B0F0"/>
                </a:solidFill>
              </a:rPr>
              <a:t>8</a:t>
            </a:r>
            <a:r>
              <a:rPr lang="en-US" altLang="ru-RU" sz="3600" b="1" dirty="0">
                <a:solidFill>
                  <a:srgbClr val="FF0000"/>
                </a:solidFill>
              </a:rPr>
              <a:t> </a:t>
            </a:r>
            <a:r>
              <a:rPr lang="en-US" altLang="ru-RU" sz="3600" dirty="0"/>
              <a:t>+ 0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3600" dirty="0"/>
              <a:t>5</a:t>
            </a:r>
            <a:r>
              <a:rPr lang="en-US" altLang="ru-RU" sz="3600" dirty="0"/>
              <a:t> </a:t>
            </a:r>
            <a:r>
              <a:rPr lang="ru-RU" altLang="ru-RU" sz="3600" dirty="0"/>
              <a:t>+</a:t>
            </a:r>
            <a:r>
              <a:rPr lang="en-US" altLang="ru-RU" sz="3600" dirty="0"/>
              <a:t> 6 </a:t>
            </a:r>
            <a:r>
              <a:rPr lang="ru-RU" altLang="ru-RU" sz="3600" dirty="0"/>
              <a:t>+</a:t>
            </a:r>
            <a:r>
              <a:rPr lang="en-US" altLang="ru-RU" sz="3600" dirty="0"/>
              <a:t> </a:t>
            </a:r>
            <a:r>
              <a:rPr lang="ru-RU" altLang="ru-RU" sz="3600" b="1" dirty="0">
                <a:solidFill>
                  <a:srgbClr val="FF0000"/>
                </a:solidFill>
              </a:rPr>
              <a:t>1</a:t>
            </a:r>
            <a:r>
              <a:rPr lang="en-US" altLang="ru-RU" sz="3600" b="1" dirty="0">
                <a:solidFill>
                  <a:schemeClr val="accent2"/>
                </a:solidFill>
              </a:rPr>
              <a:t> </a:t>
            </a:r>
            <a:r>
              <a:rPr lang="ru-RU" altLang="ru-RU" sz="3600" dirty="0"/>
              <a:t>=</a:t>
            </a:r>
            <a:r>
              <a:rPr lang="en-US" altLang="ru-RU" sz="3600" dirty="0"/>
              <a:t> </a:t>
            </a:r>
            <a:r>
              <a:rPr lang="ru-RU" altLang="ru-RU" sz="3600" dirty="0"/>
              <a:t>1</a:t>
            </a:r>
            <a:r>
              <a:rPr lang="en-US" altLang="ru-RU" sz="3600" dirty="0"/>
              <a:t>2 </a:t>
            </a:r>
            <a:r>
              <a:rPr lang="ru-RU" altLang="ru-RU" sz="3600" dirty="0"/>
              <a:t>=</a:t>
            </a:r>
            <a:r>
              <a:rPr lang="en-US" altLang="ru-RU" sz="3600" dirty="0"/>
              <a:t> </a:t>
            </a:r>
            <a:r>
              <a:rPr lang="en-US" altLang="ru-RU" sz="3600" b="1" dirty="0">
                <a:solidFill>
                  <a:srgbClr val="00B0F0"/>
                </a:solidFill>
              </a:rPr>
              <a:t>8</a:t>
            </a:r>
            <a:r>
              <a:rPr lang="en-US" altLang="ru-RU" sz="3600" b="1" dirty="0">
                <a:solidFill>
                  <a:schemeClr val="accent2"/>
                </a:solidFill>
              </a:rPr>
              <a:t> </a:t>
            </a:r>
            <a:r>
              <a:rPr lang="en-US" altLang="ru-RU" sz="3600" dirty="0"/>
              <a:t>+ 4</a:t>
            </a:r>
            <a:endParaRPr lang="en-US" altLang="ru-RU" sz="3600" baseline="-25000" dirty="0"/>
          </a:p>
          <a:p>
            <a:pPr eaLnBrk="1" hangingPunct="1">
              <a:spcBef>
                <a:spcPct val="20000"/>
              </a:spcBef>
            </a:pPr>
            <a:r>
              <a:rPr lang="en-US" altLang="ru-RU" sz="3600" dirty="0"/>
              <a:t>1 + 6 + </a:t>
            </a:r>
            <a:r>
              <a:rPr lang="en-US" altLang="ru-RU" sz="3600" b="1" dirty="0">
                <a:solidFill>
                  <a:srgbClr val="FF0000"/>
                </a:solidFill>
              </a:rPr>
              <a:t>1</a:t>
            </a:r>
            <a:r>
              <a:rPr lang="en-US" altLang="ru-RU" sz="3600" b="1" dirty="0">
                <a:solidFill>
                  <a:schemeClr val="accent2"/>
                </a:solidFill>
              </a:rPr>
              <a:t> </a:t>
            </a:r>
            <a:r>
              <a:rPr lang="en-US" altLang="ru-RU" sz="3600" dirty="0"/>
              <a:t>= </a:t>
            </a:r>
            <a:r>
              <a:rPr lang="en-US" altLang="ru-RU" sz="3600" b="1" dirty="0">
                <a:solidFill>
                  <a:srgbClr val="00B0F0"/>
                </a:solidFill>
              </a:rPr>
              <a:t>8</a:t>
            </a:r>
            <a:r>
              <a:rPr lang="en-US" altLang="ru-RU" sz="3600" b="1" dirty="0">
                <a:solidFill>
                  <a:schemeClr val="accent2"/>
                </a:solidFill>
              </a:rPr>
              <a:t> </a:t>
            </a:r>
            <a:r>
              <a:rPr lang="en-US" altLang="ru-RU" sz="3600" dirty="0"/>
              <a:t>= </a:t>
            </a:r>
            <a:r>
              <a:rPr lang="en-US" altLang="ru-RU" sz="3600" b="1" dirty="0">
                <a:solidFill>
                  <a:srgbClr val="00B0F0"/>
                </a:solidFill>
              </a:rPr>
              <a:t>8</a:t>
            </a:r>
            <a:r>
              <a:rPr lang="en-US" altLang="ru-RU" sz="3600" b="1" dirty="0">
                <a:solidFill>
                  <a:schemeClr val="accent2"/>
                </a:solidFill>
              </a:rPr>
              <a:t> </a:t>
            </a:r>
            <a:r>
              <a:rPr lang="en-US" altLang="ru-RU" sz="3600" dirty="0"/>
              <a:t>+ 0</a:t>
            </a:r>
            <a:endParaRPr lang="ru-RU" altLang="ru-RU" sz="3600" dirty="0"/>
          </a:p>
          <a:p>
            <a:pPr eaLnBrk="1" hangingPunct="1">
              <a:spcBef>
                <a:spcPct val="20000"/>
              </a:spcBef>
            </a:pPr>
            <a:endParaRPr lang="ru-RU" altLang="ru-RU" sz="3600" dirty="0"/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1116013" y="1412875"/>
            <a:ext cx="441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65" name="AutoShape 13"/>
          <p:cNvSpPr>
            <a:spLocks noChangeArrowheads="1"/>
          </p:cNvSpPr>
          <p:nvPr/>
        </p:nvSpPr>
        <p:spPr bwMode="auto">
          <a:xfrm>
            <a:off x="7235825" y="1989138"/>
            <a:ext cx="1763713" cy="431800"/>
          </a:xfrm>
          <a:prstGeom prst="wedgeRoundRectCallout">
            <a:avLst>
              <a:gd name="adj1" fmla="val -40907"/>
              <a:gd name="adj2" fmla="val 14522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b="1">
                <a:latin typeface="Arial" charset="0"/>
              </a:rPr>
              <a:t>1 </a:t>
            </a:r>
            <a:r>
              <a:rPr lang="ru-RU" b="1">
                <a:latin typeface="Arial" charset="0"/>
              </a:rPr>
              <a:t>в перенос</a:t>
            </a:r>
          </a:p>
        </p:txBody>
      </p:sp>
      <p:sp>
        <p:nvSpPr>
          <p:cNvPr id="66" name="AutoShape 14"/>
          <p:cNvSpPr>
            <a:spLocks noChangeArrowheads="1"/>
          </p:cNvSpPr>
          <p:nvPr/>
        </p:nvSpPr>
        <p:spPr bwMode="auto">
          <a:xfrm>
            <a:off x="6443663" y="1304925"/>
            <a:ext cx="1763712" cy="431800"/>
          </a:xfrm>
          <a:prstGeom prst="wedgeRoundRectCallout">
            <a:avLst>
              <a:gd name="adj1" fmla="val -58463"/>
              <a:gd name="adj2" fmla="val 12610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b="1">
                <a:latin typeface="Arial" charset="0"/>
              </a:rPr>
              <a:t>1 </a:t>
            </a:r>
            <a:r>
              <a:rPr lang="ru-RU" b="1">
                <a:latin typeface="Arial" charset="0"/>
              </a:rPr>
              <a:t>в перенос</a:t>
            </a:r>
          </a:p>
        </p:txBody>
      </p:sp>
      <p:sp>
        <p:nvSpPr>
          <p:cNvPr id="67" name="Rectangle 19"/>
          <p:cNvSpPr>
            <a:spLocks noChangeArrowheads="1"/>
          </p:cNvSpPr>
          <p:nvPr/>
        </p:nvSpPr>
        <p:spPr bwMode="auto">
          <a:xfrm>
            <a:off x="2051050" y="1412875"/>
            <a:ext cx="441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>
                <a:solidFill>
                  <a:srgbClr val="FF0000"/>
                </a:solidFill>
                <a:sym typeface="Symbol" panose="05050102010706020507" pitchFamily="18" charset="2"/>
              </a:rPr>
              <a:t>1</a:t>
            </a:r>
            <a:endParaRPr lang="ru-RU" altLang="ru-RU" sz="3600" b="1">
              <a:solidFill>
                <a:srgbClr val="FF0000"/>
              </a:solidFill>
              <a:sym typeface="Symbol" panose="05050102010706020507" pitchFamily="18" charset="2"/>
            </a:endParaRPr>
          </a:p>
        </p:txBody>
      </p:sp>
      <p:sp>
        <p:nvSpPr>
          <p:cNvPr id="68" name="Rectangle 20"/>
          <p:cNvSpPr>
            <a:spLocks noChangeArrowheads="1"/>
          </p:cNvSpPr>
          <p:nvPr/>
        </p:nvSpPr>
        <p:spPr bwMode="auto">
          <a:xfrm>
            <a:off x="2555875" y="3536950"/>
            <a:ext cx="7493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/>
              <a:t>0</a:t>
            </a:r>
            <a:r>
              <a:rPr lang="en-US" altLang="ru-RU" sz="4800" baseline="-25000"/>
              <a:t>8</a:t>
            </a:r>
            <a:endParaRPr lang="ru-RU" altLang="ru-RU" sz="4800" baseline="-25000"/>
          </a:p>
        </p:txBody>
      </p:sp>
      <p:sp>
        <p:nvSpPr>
          <p:cNvPr id="70" name="Rectangle 21"/>
          <p:cNvSpPr>
            <a:spLocks noChangeArrowheads="1"/>
          </p:cNvSpPr>
          <p:nvPr/>
        </p:nvSpPr>
        <p:spPr bwMode="auto">
          <a:xfrm>
            <a:off x="1511300" y="3536950"/>
            <a:ext cx="523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/>
              <a:t>0</a:t>
            </a:r>
            <a:endParaRPr lang="ru-RU" altLang="ru-RU" sz="4800" baseline="-25000"/>
          </a:p>
        </p:txBody>
      </p:sp>
      <p:sp>
        <p:nvSpPr>
          <p:cNvPr id="72" name="Rectangle 22"/>
          <p:cNvSpPr>
            <a:spLocks noChangeArrowheads="1"/>
          </p:cNvSpPr>
          <p:nvPr/>
        </p:nvSpPr>
        <p:spPr bwMode="auto">
          <a:xfrm>
            <a:off x="2016125" y="3536950"/>
            <a:ext cx="523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/>
              <a:t>4</a:t>
            </a:r>
            <a:endParaRPr lang="ru-RU" altLang="ru-RU" sz="4800" baseline="-25000"/>
          </a:p>
        </p:txBody>
      </p:sp>
      <p:sp>
        <p:nvSpPr>
          <p:cNvPr id="77" name="AutoShape 23"/>
          <p:cNvSpPr>
            <a:spLocks noChangeArrowheads="1"/>
          </p:cNvSpPr>
          <p:nvPr/>
        </p:nvSpPr>
        <p:spPr bwMode="auto">
          <a:xfrm>
            <a:off x="6985000" y="4113213"/>
            <a:ext cx="1763713" cy="431800"/>
          </a:xfrm>
          <a:prstGeom prst="wedgeRoundRectCallout">
            <a:avLst>
              <a:gd name="adj1" fmla="val -46671"/>
              <a:gd name="adj2" fmla="val -11985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b="1">
                <a:latin typeface="Arial" charset="0"/>
              </a:rPr>
              <a:t>1 </a:t>
            </a:r>
            <a:r>
              <a:rPr lang="ru-RU" b="1">
                <a:latin typeface="Arial" charset="0"/>
              </a:rPr>
              <a:t>в перенос</a:t>
            </a:r>
          </a:p>
        </p:txBody>
      </p:sp>
    </p:spTree>
    <p:extLst>
      <p:ext uri="{BB962C8B-B14F-4D97-AF65-F5344CB8AC3E}">
        <p14:creationId xmlns:p14="http://schemas.microsoft.com/office/powerpoint/2010/main" val="29495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68313" y="985838"/>
            <a:ext cx="185578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вычитание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68313" y="1952625"/>
            <a:ext cx="2916237" cy="24844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ru-RU" sz="4800">
                <a:latin typeface="Arial" charset="0"/>
              </a:rPr>
              <a:t>4</a:t>
            </a:r>
            <a:r>
              <a:rPr lang="en-US" sz="4800">
                <a:latin typeface="Arial" charset="0"/>
              </a:rPr>
              <a:t> 5 6</a:t>
            </a:r>
            <a:r>
              <a:rPr lang="en-US" sz="4800" baseline="-25000">
                <a:latin typeface="Arial" charset="0"/>
              </a:rPr>
              <a:t>8 </a:t>
            </a:r>
          </a:p>
          <a:p>
            <a:pPr algn="r">
              <a:defRPr/>
            </a:pPr>
            <a:r>
              <a:rPr lang="ru-RU" sz="4800">
                <a:latin typeface="Arial" charset="0"/>
              </a:rPr>
              <a:t>–</a:t>
            </a:r>
            <a:r>
              <a:rPr lang="en-US" sz="4800">
                <a:latin typeface="Arial" charset="0"/>
              </a:rPr>
              <a:t>   </a:t>
            </a:r>
            <a:r>
              <a:rPr lang="ru-RU" sz="4800">
                <a:latin typeface="Arial" charset="0"/>
              </a:rPr>
              <a:t>2</a:t>
            </a:r>
            <a:r>
              <a:rPr lang="en-US" sz="4800">
                <a:latin typeface="Arial" charset="0"/>
              </a:rPr>
              <a:t> </a:t>
            </a:r>
            <a:r>
              <a:rPr lang="ru-RU" sz="4800">
                <a:latin typeface="Arial" charset="0"/>
              </a:rPr>
              <a:t>7</a:t>
            </a:r>
            <a:r>
              <a:rPr lang="en-US" sz="4800">
                <a:latin typeface="Arial" charset="0"/>
              </a:rPr>
              <a:t> </a:t>
            </a:r>
            <a:r>
              <a:rPr lang="ru-RU" sz="4800">
                <a:latin typeface="Arial" charset="0"/>
              </a:rPr>
              <a:t>7</a:t>
            </a:r>
            <a:r>
              <a:rPr lang="en-US" sz="4800" baseline="-25000">
                <a:latin typeface="Arial" charset="0"/>
              </a:rPr>
              <a:t>8 </a:t>
            </a:r>
            <a:endParaRPr lang="ru-RU" sz="4800">
              <a:latin typeface="Arial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2051050" y="1412875"/>
            <a:ext cx="395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900113" y="3573463"/>
            <a:ext cx="23383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708400" y="1989138"/>
            <a:ext cx="48958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/>
              <a:t>(</a:t>
            </a:r>
            <a:r>
              <a:rPr lang="en-US" altLang="ru-RU" sz="3600"/>
              <a:t>6 + </a:t>
            </a:r>
            <a:r>
              <a:rPr lang="ru-RU" altLang="ru-RU" sz="3600" b="1">
                <a:solidFill>
                  <a:srgbClr val="3333FF"/>
                </a:solidFill>
              </a:rPr>
              <a:t>8</a:t>
            </a:r>
            <a:r>
              <a:rPr lang="ru-RU" altLang="ru-RU" sz="3600"/>
              <a:t>) – 7</a:t>
            </a:r>
            <a:r>
              <a:rPr lang="en-US" altLang="ru-RU" sz="3600"/>
              <a:t> = </a:t>
            </a:r>
            <a:r>
              <a:rPr lang="ru-RU" altLang="ru-RU" sz="3600"/>
              <a:t>7</a:t>
            </a:r>
            <a:r>
              <a:rPr lang="en-US" altLang="ru-RU" sz="3600"/>
              <a:t> </a:t>
            </a:r>
            <a:endParaRPr lang="ru-RU" altLang="ru-RU" sz="3600"/>
          </a:p>
          <a:p>
            <a:pPr eaLnBrk="1" hangingPunct="1">
              <a:spcBef>
                <a:spcPct val="50000"/>
              </a:spcBef>
            </a:pPr>
            <a:r>
              <a:rPr lang="ru-RU" altLang="ru-RU" sz="3600"/>
              <a:t>(5</a:t>
            </a:r>
            <a:r>
              <a:rPr lang="en-US" altLang="ru-RU" sz="3600"/>
              <a:t> </a:t>
            </a:r>
            <a:r>
              <a:rPr lang="ru-RU" altLang="ru-RU" sz="3600"/>
              <a:t>– </a:t>
            </a:r>
            <a:r>
              <a:rPr lang="ru-RU" altLang="ru-RU" sz="3600" b="1">
                <a:solidFill>
                  <a:srgbClr val="FF0000"/>
                </a:solidFill>
              </a:rPr>
              <a:t>1</a:t>
            </a:r>
            <a:r>
              <a:rPr lang="ru-RU" altLang="ru-RU" sz="3600"/>
              <a:t> +</a:t>
            </a:r>
            <a:r>
              <a:rPr lang="en-US" altLang="ru-RU" sz="3600"/>
              <a:t> </a:t>
            </a:r>
            <a:r>
              <a:rPr lang="ru-RU" altLang="ru-RU" sz="3600" b="1">
                <a:solidFill>
                  <a:srgbClr val="3333FF"/>
                </a:solidFill>
              </a:rPr>
              <a:t>8</a:t>
            </a:r>
            <a:r>
              <a:rPr lang="ru-RU" altLang="ru-RU" sz="3600"/>
              <a:t>)</a:t>
            </a:r>
            <a:r>
              <a:rPr lang="en-US" altLang="ru-RU" sz="3600"/>
              <a:t> </a:t>
            </a:r>
            <a:r>
              <a:rPr lang="ru-RU" altLang="ru-RU" sz="3600"/>
              <a:t>–</a:t>
            </a:r>
            <a:r>
              <a:rPr lang="en-US" altLang="ru-RU" sz="3600"/>
              <a:t> </a:t>
            </a:r>
            <a:r>
              <a:rPr lang="ru-RU" altLang="ru-RU" sz="3600"/>
              <a:t>7</a:t>
            </a:r>
            <a:r>
              <a:rPr lang="en-US" altLang="ru-RU" sz="3600" b="1">
                <a:solidFill>
                  <a:schemeClr val="accent2"/>
                </a:solidFill>
              </a:rPr>
              <a:t> </a:t>
            </a:r>
            <a:r>
              <a:rPr lang="ru-RU" altLang="ru-RU" sz="3600"/>
              <a:t>=</a:t>
            </a:r>
            <a:r>
              <a:rPr lang="en-US" altLang="ru-RU" sz="3600"/>
              <a:t> </a:t>
            </a:r>
            <a:r>
              <a:rPr lang="ru-RU" altLang="ru-RU" sz="3600"/>
              <a:t>5</a:t>
            </a:r>
            <a:endParaRPr lang="en-US" altLang="ru-RU" sz="3600" baseline="-25000"/>
          </a:p>
          <a:p>
            <a:pPr eaLnBrk="1" hangingPunct="1">
              <a:spcBef>
                <a:spcPct val="50000"/>
              </a:spcBef>
            </a:pPr>
            <a:r>
              <a:rPr lang="ru-RU" altLang="ru-RU" sz="3600"/>
              <a:t>(4 – </a:t>
            </a:r>
            <a:r>
              <a:rPr lang="ru-RU" altLang="ru-RU" sz="3600" b="1">
                <a:solidFill>
                  <a:srgbClr val="FF0000"/>
                </a:solidFill>
              </a:rPr>
              <a:t>1</a:t>
            </a:r>
            <a:r>
              <a:rPr lang="ru-RU" altLang="ru-RU" sz="3600"/>
              <a:t>) – 2 = 1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584325" y="1412875"/>
            <a:ext cx="395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5040313" y="1341438"/>
            <a:ext cx="971550" cy="431800"/>
          </a:xfrm>
          <a:prstGeom prst="wedgeRoundRectCallout">
            <a:avLst>
              <a:gd name="adj1" fmla="val -65361"/>
              <a:gd name="adj2" fmla="val 12610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>
                <a:latin typeface="Arial" charset="0"/>
              </a:rPr>
              <a:t>заем</a:t>
            </a: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2555875" y="3536950"/>
            <a:ext cx="7493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/>
              <a:t>7</a:t>
            </a:r>
            <a:r>
              <a:rPr lang="en-US" altLang="ru-RU" sz="4800" baseline="-25000"/>
              <a:t>8</a:t>
            </a:r>
            <a:endParaRPr lang="ru-RU" altLang="ru-RU" sz="4800" baseline="-25000"/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1511300" y="3536950"/>
            <a:ext cx="523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/>
              <a:t>1</a:t>
            </a:r>
            <a:endParaRPr lang="ru-RU" altLang="ru-RU" sz="4800" baseline="-25000"/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2016125" y="3536950"/>
            <a:ext cx="523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/>
              <a:t>5</a:t>
            </a:r>
            <a:endParaRPr lang="ru-RU" altLang="ru-RU" sz="4800" baseline="-25000"/>
          </a:p>
        </p:txBody>
      </p:sp>
      <p:sp>
        <p:nvSpPr>
          <p:cNvPr id="27" name="AutoShape 18"/>
          <p:cNvSpPr>
            <a:spLocks noChangeArrowheads="1"/>
          </p:cNvSpPr>
          <p:nvPr/>
        </p:nvSpPr>
        <p:spPr bwMode="auto">
          <a:xfrm>
            <a:off x="6804025" y="2205038"/>
            <a:ext cx="971550" cy="431800"/>
          </a:xfrm>
          <a:prstGeom prst="wedgeRoundRectCallout">
            <a:avLst>
              <a:gd name="adj1" fmla="val -169116"/>
              <a:gd name="adj2" fmla="val 117648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>
                <a:latin typeface="Arial" charset="0"/>
              </a:rPr>
              <a:t>заем</a:t>
            </a:r>
          </a:p>
        </p:txBody>
      </p:sp>
    </p:spTree>
    <p:extLst>
      <p:ext uri="{BB962C8B-B14F-4D97-AF65-F5344CB8AC3E}">
        <p14:creationId xmlns:p14="http://schemas.microsoft.com/office/powerpoint/2010/main" val="29756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 smtClean="0"/>
              <a:t>Задачи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2" y="1241680"/>
            <a:ext cx="7435703" cy="1478659"/>
          </a:xfrm>
        </p:spPr>
        <p:txBody>
          <a:bodyPr/>
          <a:lstStyle/>
          <a:p>
            <a:pPr marL="0" indent="0"/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Перевести из восьмеричной системы в двоичную числа 3567</a:t>
            </a:r>
            <a:r>
              <a:rPr lang="ru-RU" altLang="ru-RU" sz="2000" b="1" baseline="-25000" dirty="0" smtClean="0"/>
              <a:t>8 </a:t>
            </a:r>
            <a:r>
              <a:rPr lang="ru-RU" altLang="ru-RU" sz="2000" b="1" dirty="0" smtClean="0"/>
              <a:t>, 2341</a:t>
            </a:r>
            <a:r>
              <a:rPr lang="ru-RU" altLang="ru-RU" sz="2000" b="1" baseline="-25000" dirty="0" smtClean="0"/>
              <a:t>8</a:t>
            </a:r>
            <a:r>
              <a:rPr lang="ru-RU" altLang="ru-RU" sz="2000" b="1" dirty="0" smtClean="0"/>
              <a:t>,</a:t>
            </a:r>
            <a:r>
              <a:rPr lang="ru-RU" altLang="ru-RU" sz="2000" b="1" baseline="-25000" dirty="0" smtClean="0"/>
              <a:t> </a:t>
            </a:r>
            <a:r>
              <a:rPr lang="ru-RU" altLang="ru-RU" sz="2000" b="1" dirty="0" smtClean="0"/>
              <a:t>3476</a:t>
            </a:r>
            <a:r>
              <a:rPr lang="ru-RU" altLang="ru-RU" sz="2000" b="1" baseline="-25000" dirty="0" smtClean="0"/>
              <a:t>8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Решить примеры </a:t>
            </a:r>
            <a:endParaRPr lang="ru-RU" altLang="ru-RU" sz="2000" b="1" dirty="0"/>
          </a:p>
          <a:p>
            <a:pPr marL="342900" indent="-342900">
              <a:buFont typeface="+mj-lt"/>
              <a:buAutoNum type="arabicPeriod"/>
            </a:pPr>
            <a:endParaRPr lang="ru-RU" altLang="ru-RU" sz="2000" b="1" dirty="0"/>
          </a:p>
        </p:txBody>
      </p:sp>
      <p:grpSp>
        <p:nvGrpSpPr>
          <p:cNvPr id="26" name="Group 18"/>
          <p:cNvGrpSpPr>
            <a:grpSpLocks/>
          </p:cNvGrpSpPr>
          <p:nvPr/>
        </p:nvGrpSpPr>
        <p:grpSpPr bwMode="auto">
          <a:xfrm>
            <a:off x="801688" y="2508885"/>
            <a:ext cx="1471685" cy="1240155"/>
            <a:chOff x="385" y="822"/>
            <a:chExt cx="1861" cy="1565"/>
          </a:xfrm>
        </p:grpSpPr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385" y="822"/>
              <a:ext cx="1861" cy="1565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/>
            <a:lstStyle/>
            <a:p>
              <a:pPr algn="r">
                <a:defRPr/>
              </a:pPr>
              <a:r>
                <a:rPr lang="ru-RU" sz="2000" dirty="0">
                  <a:latin typeface="Arial" charset="0"/>
                </a:rPr>
                <a:t>3</a:t>
              </a:r>
              <a:r>
                <a:rPr lang="en-US" sz="2000" dirty="0">
                  <a:latin typeface="Arial" charset="0"/>
                </a:rPr>
                <a:t> 5 </a:t>
              </a:r>
              <a:r>
                <a:rPr lang="ru-RU" sz="2000" dirty="0">
                  <a:latin typeface="Arial" charset="0"/>
                </a:rPr>
                <a:t>3</a:t>
              </a:r>
              <a:r>
                <a:rPr lang="en-US" sz="2000" baseline="-25000" dirty="0">
                  <a:latin typeface="Arial" charset="0"/>
                </a:rPr>
                <a:t>8 </a:t>
              </a:r>
            </a:p>
            <a:p>
              <a:pPr algn="r">
                <a:defRPr/>
              </a:pPr>
              <a:r>
                <a:rPr lang="en-US" sz="2000" dirty="0">
                  <a:latin typeface="Arial" charset="0"/>
                </a:rPr>
                <a:t>+   </a:t>
              </a:r>
              <a:r>
                <a:rPr lang="ru-RU" sz="2000" dirty="0">
                  <a:latin typeface="Arial" charset="0"/>
                </a:rPr>
                <a:t>7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3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6</a:t>
              </a:r>
              <a:r>
                <a:rPr lang="en-US" sz="2000" baseline="-25000" dirty="0">
                  <a:latin typeface="Arial" charset="0"/>
                </a:rPr>
                <a:t>8 </a:t>
              </a:r>
              <a:endParaRPr lang="ru-RU" sz="2000" dirty="0">
                <a:latin typeface="Arial" charset="0"/>
              </a:endParaRPr>
            </a:p>
          </p:txBody>
        </p:sp>
        <p:sp>
          <p:nvSpPr>
            <p:cNvPr id="31" name="Line 8"/>
            <p:cNvSpPr>
              <a:spLocks noChangeShapeType="1"/>
            </p:cNvSpPr>
            <p:nvPr/>
          </p:nvSpPr>
          <p:spPr bwMode="auto">
            <a:xfrm>
              <a:off x="681" y="1843"/>
              <a:ext cx="14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" name="Group 19"/>
          <p:cNvGrpSpPr>
            <a:grpSpLocks/>
          </p:cNvGrpSpPr>
          <p:nvPr/>
        </p:nvGrpSpPr>
        <p:grpSpPr bwMode="auto">
          <a:xfrm>
            <a:off x="2563813" y="2508885"/>
            <a:ext cx="1566227" cy="1186815"/>
            <a:chOff x="385" y="822"/>
            <a:chExt cx="1861" cy="1565"/>
          </a:xfrm>
        </p:grpSpPr>
        <p:sp>
          <p:nvSpPr>
            <p:cNvPr id="33" name="Rectangle 20"/>
            <p:cNvSpPr>
              <a:spLocks noChangeArrowheads="1"/>
            </p:cNvSpPr>
            <p:nvPr/>
          </p:nvSpPr>
          <p:spPr bwMode="auto">
            <a:xfrm>
              <a:off x="385" y="822"/>
              <a:ext cx="1861" cy="1565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/>
            <a:lstStyle/>
            <a:p>
              <a:pPr algn="r">
                <a:defRPr/>
              </a:pPr>
              <a:r>
                <a:rPr lang="ru-RU" sz="2000" dirty="0">
                  <a:latin typeface="Arial" charset="0"/>
                </a:rPr>
                <a:t>1 3</a:t>
              </a:r>
              <a:r>
                <a:rPr lang="en-US" sz="2000" dirty="0">
                  <a:latin typeface="Arial" charset="0"/>
                </a:rPr>
                <a:t> 5 </a:t>
              </a:r>
              <a:r>
                <a:rPr lang="ru-RU" sz="2000" dirty="0">
                  <a:latin typeface="Arial" charset="0"/>
                </a:rPr>
                <a:t>3</a:t>
              </a:r>
              <a:r>
                <a:rPr lang="en-US" sz="2000" baseline="-25000" dirty="0">
                  <a:latin typeface="Arial" charset="0"/>
                </a:rPr>
                <a:t>8 </a:t>
              </a:r>
            </a:p>
            <a:p>
              <a:pPr algn="r">
                <a:defRPr/>
              </a:pPr>
              <a:r>
                <a:rPr lang="en-US" sz="2000" dirty="0">
                  <a:latin typeface="Arial" charset="0"/>
                </a:rPr>
                <a:t>+   </a:t>
              </a:r>
              <a:r>
                <a:rPr lang="ru-RU" sz="2000" dirty="0">
                  <a:latin typeface="Arial" charset="0"/>
                </a:rPr>
                <a:t>7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7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7</a:t>
              </a:r>
              <a:r>
                <a:rPr lang="en-US" sz="2000" baseline="-25000" dirty="0">
                  <a:latin typeface="Arial" charset="0"/>
                </a:rPr>
                <a:t>8 </a:t>
              </a:r>
              <a:endParaRPr lang="ru-RU" sz="2000" dirty="0">
                <a:latin typeface="Arial" charset="0"/>
              </a:endParaRPr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681" y="1843"/>
              <a:ext cx="14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5" name="Group 10"/>
          <p:cNvGrpSpPr>
            <a:grpSpLocks/>
          </p:cNvGrpSpPr>
          <p:nvPr/>
        </p:nvGrpSpPr>
        <p:grpSpPr bwMode="auto">
          <a:xfrm>
            <a:off x="4540912" y="2481264"/>
            <a:ext cx="1616048" cy="1214436"/>
            <a:chOff x="90" y="1049"/>
            <a:chExt cx="1792" cy="1486"/>
          </a:xfrm>
        </p:grpSpPr>
        <p:sp>
          <p:nvSpPr>
            <p:cNvPr id="36" name="Rectangle 4"/>
            <p:cNvSpPr>
              <a:spLocks noChangeArrowheads="1"/>
            </p:cNvSpPr>
            <p:nvPr/>
          </p:nvSpPr>
          <p:spPr bwMode="auto">
            <a:xfrm>
              <a:off x="90" y="1049"/>
              <a:ext cx="1792" cy="1486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/>
            <a:lstStyle/>
            <a:p>
              <a:pPr algn="r">
                <a:defRPr/>
              </a:pPr>
              <a:r>
                <a:rPr lang="en-US" sz="2000" dirty="0">
                  <a:latin typeface="Arial" charset="0"/>
                </a:rPr>
                <a:t>6</a:t>
              </a:r>
              <a:r>
                <a:rPr lang="en-US" sz="2000" dirty="0" smtClean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6</a:t>
              </a:r>
              <a:r>
                <a:rPr lang="en-US" sz="2000" dirty="0" smtClean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2</a:t>
              </a:r>
              <a:r>
                <a:rPr lang="en-US" sz="2000" baseline="-25000" dirty="0" smtClean="0">
                  <a:latin typeface="Arial" charset="0"/>
                </a:rPr>
                <a:t>8 </a:t>
              </a:r>
              <a:endParaRPr lang="en-US" sz="2000" baseline="-25000" dirty="0">
                <a:latin typeface="Arial" charset="0"/>
              </a:endParaRPr>
            </a:p>
            <a:p>
              <a:pPr algn="r">
                <a:defRPr/>
              </a:pPr>
              <a:r>
                <a:rPr lang="ru-RU" sz="2000" dirty="0">
                  <a:latin typeface="Arial" charset="0"/>
                </a:rPr>
                <a:t>–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  1</a:t>
              </a:r>
              <a:r>
                <a:rPr lang="en-US" sz="2000" dirty="0" smtClean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5</a:t>
              </a:r>
              <a:r>
                <a:rPr lang="en-US" sz="2000" dirty="0" smtClean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6</a:t>
              </a:r>
              <a:r>
                <a:rPr lang="en-US" sz="2000" baseline="-25000" dirty="0" smtClean="0">
                  <a:latin typeface="Arial" charset="0"/>
                </a:rPr>
                <a:t>8 </a:t>
              </a:r>
              <a:endParaRPr lang="ru-RU" sz="2000" dirty="0">
                <a:latin typeface="Arial" charset="0"/>
              </a:endParaRPr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>
              <a:off x="409" y="2070"/>
              <a:ext cx="1363" cy="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8" name="Group 11"/>
          <p:cNvGrpSpPr>
            <a:grpSpLocks/>
          </p:cNvGrpSpPr>
          <p:nvPr/>
        </p:nvGrpSpPr>
        <p:grpSpPr bwMode="auto">
          <a:xfrm>
            <a:off x="6696514" y="2462529"/>
            <a:ext cx="1540877" cy="1286511"/>
            <a:chOff x="90" y="1049"/>
            <a:chExt cx="1884" cy="1565"/>
          </a:xfrm>
        </p:grpSpPr>
        <p:sp>
          <p:nvSpPr>
            <p:cNvPr id="39" name="Rectangle 12"/>
            <p:cNvSpPr>
              <a:spLocks noChangeArrowheads="1"/>
            </p:cNvSpPr>
            <p:nvPr/>
          </p:nvSpPr>
          <p:spPr bwMode="auto">
            <a:xfrm>
              <a:off x="90" y="1049"/>
              <a:ext cx="1884" cy="1565"/>
            </a:xfrm>
            <a:prstGeom prst="rect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tx2"/>
              </a:outerShdw>
            </a:effectLst>
          </p:spPr>
          <p:txBody>
            <a:bodyPr wrap="none"/>
            <a:lstStyle/>
            <a:p>
              <a:pPr algn="r">
                <a:defRPr/>
              </a:pPr>
              <a:r>
                <a:rPr lang="ru-RU" sz="2000" dirty="0">
                  <a:latin typeface="Arial" charset="0"/>
                </a:rPr>
                <a:t>1 1</a:t>
              </a:r>
              <a:r>
                <a:rPr lang="en-US" sz="2000" dirty="0">
                  <a:latin typeface="Arial" charset="0"/>
                </a:rPr>
                <a:t> 5 </a:t>
              </a:r>
              <a:r>
                <a:rPr lang="ru-RU" sz="2000" dirty="0">
                  <a:latin typeface="Arial" charset="0"/>
                </a:rPr>
                <a:t>6</a:t>
              </a:r>
              <a:r>
                <a:rPr lang="en-US" sz="2000" baseline="-25000" dirty="0">
                  <a:latin typeface="Arial" charset="0"/>
                </a:rPr>
                <a:t>8 </a:t>
              </a:r>
            </a:p>
            <a:p>
              <a:pPr algn="r">
                <a:defRPr/>
              </a:pPr>
              <a:r>
                <a:rPr lang="ru-RU" sz="2000" dirty="0">
                  <a:latin typeface="Arial" charset="0"/>
                </a:rPr>
                <a:t>–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  </a:t>
              </a:r>
              <a:r>
                <a:rPr lang="ru-RU" sz="2000" dirty="0">
                  <a:latin typeface="Arial" charset="0"/>
                </a:rPr>
                <a:t>6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6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ru-RU" sz="2000" dirty="0">
                  <a:latin typeface="Arial" charset="0"/>
                </a:rPr>
                <a:t>2</a:t>
              </a:r>
              <a:r>
                <a:rPr lang="en-US" sz="2000" baseline="-25000" dirty="0">
                  <a:latin typeface="Arial" charset="0"/>
                </a:rPr>
                <a:t>8 </a:t>
              </a:r>
              <a:endParaRPr lang="ru-RU" sz="2000" dirty="0">
                <a:latin typeface="Arial" charset="0"/>
              </a:endParaRPr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409" y="2070"/>
              <a:ext cx="14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205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45" y="141907"/>
            <a:ext cx="7704000" cy="503237"/>
          </a:xfrm>
        </p:spPr>
        <p:txBody>
          <a:bodyPr/>
          <a:lstStyle/>
          <a:p>
            <a:r>
              <a:rPr lang="ru-RU" sz="2800" dirty="0" smtClean="0"/>
              <a:t>Шестнадцатеричная система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69917" y="637654"/>
            <a:ext cx="7212420" cy="864007"/>
          </a:xfrm>
        </p:spPr>
        <p:txBody>
          <a:bodyPr/>
          <a:lstStyle/>
          <a:p>
            <a:pPr marL="0" indent="0">
              <a:spcBef>
                <a:spcPct val="20000"/>
              </a:spcBef>
            </a:pPr>
            <a:r>
              <a:rPr lang="ru-RU" altLang="ru-RU" sz="1800" b="1" dirty="0" smtClean="0">
                <a:solidFill>
                  <a:schemeClr val="tx1"/>
                </a:solidFill>
              </a:rPr>
              <a:t>Алфавит</a:t>
            </a:r>
            <a:r>
              <a:rPr lang="ru-RU" altLang="ru-RU" sz="1800" b="1" dirty="0">
                <a:solidFill>
                  <a:schemeClr val="tx1"/>
                </a:solidFill>
              </a:rPr>
              <a:t>: </a:t>
            </a:r>
            <a:r>
              <a:rPr lang="en-US" altLang="ru-RU" sz="1800" dirty="0">
                <a:solidFill>
                  <a:schemeClr val="tx1"/>
                </a:solidFill>
              </a:rPr>
              <a:t>0, </a:t>
            </a:r>
            <a:r>
              <a:rPr lang="en-US" altLang="ru-RU" sz="1800" dirty="0" smtClean="0">
                <a:solidFill>
                  <a:schemeClr val="tx1"/>
                </a:solidFill>
              </a:rPr>
              <a:t>1</a:t>
            </a:r>
            <a:r>
              <a:rPr lang="ru-RU" altLang="ru-RU" sz="1800" dirty="0" smtClean="0">
                <a:solidFill>
                  <a:schemeClr val="tx1"/>
                </a:solidFill>
              </a:rPr>
              <a:t>, 2, 3, 4, 5, 6, 7, 8, 9, </a:t>
            </a:r>
            <a:r>
              <a:rPr lang="en-US" altLang="ru-RU" sz="1800" dirty="0" smtClean="0">
                <a:solidFill>
                  <a:schemeClr val="tx1"/>
                </a:solidFill>
              </a:rPr>
              <a:t>A, B, C, D, E, F</a:t>
            </a:r>
            <a:r>
              <a:rPr lang="en-US" altLang="ru-RU" sz="1800" dirty="0">
                <a:solidFill>
                  <a:schemeClr val="tx1"/>
                </a:solidFill>
              </a:rPr>
              <a:t/>
            </a:r>
            <a:br>
              <a:rPr lang="en-US" altLang="ru-RU" sz="1800" dirty="0">
                <a:solidFill>
                  <a:schemeClr val="tx1"/>
                </a:solidFill>
              </a:rPr>
            </a:br>
            <a:r>
              <a:rPr lang="ru-RU" altLang="ru-RU" sz="1800" b="1" dirty="0">
                <a:solidFill>
                  <a:schemeClr val="tx1"/>
                </a:solidFill>
              </a:rPr>
              <a:t>Основание</a:t>
            </a:r>
            <a:r>
              <a:rPr lang="ru-RU" altLang="ru-RU" sz="1800" dirty="0">
                <a:solidFill>
                  <a:schemeClr val="tx1"/>
                </a:solidFill>
              </a:rPr>
              <a:t> (количество цифр): </a:t>
            </a:r>
            <a:r>
              <a:rPr lang="en-US" altLang="ru-RU" sz="1800" b="1" dirty="0" smtClean="0">
                <a:solidFill>
                  <a:schemeClr val="tx1"/>
                </a:solidFill>
              </a:rPr>
              <a:t>16</a:t>
            </a:r>
            <a:endParaRPr lang="ru-RU" altLang="ru-RU" sz="1800" b="1" dirty="0" smtClean="0">
              <a:solidFill>
                <a:schemeClr val="tx1"/>
              </a:solidFill>
            </a:endParaRPr>
          </a:p>
        </p:txBody>
      </p:sp>
      <p:sp>
        <p:nvSpPr>
          <p:cNvPr id="46" name="Rectangle 5"/>
          <p:cNvSpPr>
            <a:spLocks noChangeArrowheads="1"/>
          </p:cNvSpPr>
          <p:nvPr/>
        </p:nvSpPr>
        <p:spPr bwMode="auto">
          <a:xfrm>
            <a:off x="684530" y="1433081"/>
            <a:ext cx="1333500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</a:t>
            </a:r>
            <a:r>
              <a:rPr lang="en-US" sz="2400" b="1" dirty="0">
                <a:solidFill>
                  <a:srgbClr val="00B0F0"/>
                </a:solidFill>
                <a:latin typeface="Arial" charset="0"/>
              </a:rPr>
              <a:t>0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en-US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16</a:t>
            </a:r>
            <a:endParaRPr lang="ru-RU" sz="2400" b="1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47" name="Rectangle 6"/>
          <p:cNvSpPr>
            <a:spLocks noChangeArrowheads="1"/>
          </p:cNvSpPr>
          <p:nvPr/>
        </p:nvSpPr>
        <p:spPr bwMode="auto">
          <a:xfrm>
            <a:off x="390208" y="3220606"/>
            <a:ext cx="1333500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B0F0"/>
                </a:solidFill>
                <a:latin typeface="Arial" charset="0"/>
              </a:rPr>
              <a:t>16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  <a:sym typeface="Symbol" pitchFamily="18" charset="2"/>
              </a:rPr>
              <a:t> </a:t>
            </a: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48" name="Rectangle 7"/>
          <p:cNvSpPr>
            <a:spLocks noChangeArrowheads="1"/>
          </p:cNvSpPr>
          <p:nvPr/>
        </p:nvSpPr>
        <p:spPr bwMode="auto">
          <a:xfrm>
            <a:off x="2268855" y="1469594"/>
            <a:ext cx="69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10</a:t>
            </a:r>
            <a:r>
              <a:rPr lang="en-US" altLang="ru-RU" sz="2400"/>
              <a:t>7</a:t>
            </a:r>
            <a:endParaRPr lang="ru-RU" altLang="ru-RU" sz="2400"/>
          </a:p>
        </p:txBody>
      </p:sp>
      <p:grpSp>
        <p:nvGrpSpPr>
          <p:cNvPr id="49" name="Group 54"/>
          <p:cNvGrpSpPr>
            <a:grpSpLocks/>
          </p:cNvGrpSpPr>
          <p:nvPr/>
        </p:nvGrpSpPr>
        <p:grpSpPr bwMode="auto">
          <a:xfrm>
            <a:off x="2376805" y="1506106"/>
            <a:ext cx="1331913" cy="1187450"/>
            <a:chOff x="1406" y="1344"/>
            <a:chExt cx="839" cy="748"/>
          </a:xfrm>
        </p:grpSpPr>
        <p:grpSp>
          <p:nvGrpSpPr>
            <p:cNvPr id="50" name="Group 9"/>
            <p:cNvGrpSpPr>
              <a:grpSpLocks/>
            </p:cNvGrpSpPr>
            <p:nvPr/>
          </p:nvGrpSpPr>
          <p:grpSpPr bwMode="auto">
            <a:xfrm>
              <a:off x="1791" y="1344"/>
              <a:ext cx="454" cy="499"/>
              <a:chOff x="1791" y="1344"/>
              <a:chExt cx="454" cy="499"/>
            </a:xfrm>
          </p:grpSpPr>
          <p:grpSp>
            <p:nvGrpSpPr>
              <p:cNvPr id="55" name="Group 1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57" name="Line 1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8" name="Line 1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6" name="Rectangle 1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33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ru-RU" sz="2400"/>
                  <a:t>16</a:t>
                </a:r>
                <a:endParaRPr lang="ru-RU" altLang="ru-RU" sz="2400"/>
              </a:p>
            </p:txBody>
          </p:sp>
        </p:grpSp>
        <p:sp>
          <p:nvSpPr>
            <p:cNvPr id="51" name="Rectangle 14"/>
            <p:cNvSpPr>
              <a:spLocks noChangeArrowheads="1"/>
            </p:cNvSpPr>
            <p:nvPr/>
          </p:nvSpPr>
          <p:spPr bwMode="auto">
            <a:xfrm>
              <a:off x="1837" y="1616"/>
              <a:ext cx="3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/>
                <a:t>  6</a:t>
              </a:r>
              <a:endParaRPr lang="ru-RU" altLang="ru-RU" sz="2400"/>
            </a:p>
          </p:txBody>
        </p:sp>
        <p:sp>
          <p:nvSpPr>
            <p:cNvPr id="52" name="Rectangle 15"/>
            <p:cNvSpPr>
              <a:spLocks noChangeArrowheads="1"/>
            </p:cNvSpPr>
            <p:nvPr/>
          </p:nvSpPr>
          <p:spPr bwMode="auto">
            <a:xfrm>
              <a:off x="1429" y="1525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96</a:t>
              </a:r>
            </a:p>
          </p:txBody>
        </p:sp>
        <p:sp>
          <p:nvSpPr>
            <p:cNvPr id="53" name="Line 16"/>
            <p:cNvSpPr>
              <a:spLocks noChangeShapeType="1"/>
            </p:cNvSpPr>
            <p:nvPr/>
          </p:nvSpPr>
          <p:spPr bwMode="auto">
            <a:xfrm>
              <a:off x="1474" y="1797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Rectangle 17"/>
            <p:cNvSpPr>
              <a:spLocks noChangeArrowheads="1"/>
            </p:cNvSpPr>
            <p:nvPr/>
          </p:nvSpPr>
          <p:spPr bwMode="auto">
            <a:xfrm>
              <a:off x="1406" y="1842"/>
              <a:ext cx="288" cy="25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pPr>
                <a:defRPr/>
              </a:pPr>
              <a:r>
                <a:rPr lang="en-US" sz="2400">
                  <a:solidFill>
                    <a:schemeClr val="bg1"/>
                  </a:solidFill>
                  <a:latin typeface="Arial" charset="0"/>
                </a:rPr>
                <a:t>11</a:t>
              </a:r>
              <a:endParaRPr lang="ru-RU" sz="2400">
                <a:solidFill>
                  <a:schemeClr val="bg1"/>
                </a:solidFill>
                <a:latin typeface="Arial" charset="0"/>
              </a:endParaRPr>
            </a:p>
          </p:txBody>
        </p:sp>
      </p:grpSp>
      <p:grpSp>
        <p:nvGrpSpPr>
          <p:cNvPr id="59" name="Group 18"/>
          <p:cNvGrpSpPr>
            <a:grpSpLocks/>
          </p:cNvGrpSpPr>
          <p:nvPr/>
        </p:nvGrpSpPr>
        <p:grpSpPr bwMode="auto">
          <a:xfrm>
            <a:off x="2987993" y="1972831"/>
            <a:ext cx="1295400" cy="1179513"/>
            <a:chOff x="1791" y="1616"/>
            <a:chExt cx="816" cy="743"/>
          </a:xfrm>
        </p:grpSpPr>
        <p:grpSp>
          <p:nvGrpSpPr>
            <p:cNvPr id="60" name="Group 19"/>
            <p:cNvGrpSpPr>
              <a:grpSpLocks/>
            </p:cNvGrpSpPr>
            <p:nvPr/>
          </p:nvGrpSpPr>
          <p:grpSpPr bwMode="auto">
            <a:xfrm>
              <a:off x="2153" y="1616"/>
              <a:ext cx="454" cy="499"/>
              <a:chOff x="1791" y="1344"/>
              <a:chExt cx="454" cy="499"/>
            </a:xfrm>
          </p:grpSpPr>
          <p:grpSp>
            <p:nvGrpSpPr>
              <p:cNvPr id="65" name="Group 20"/>
              <p:cNvGrpSpPr>
                <a:grpSpLocks/>
              </p:cNvGrpSpPr>
              <p:nvPr/>
            </p:nvGrpSpPr>
            <p:grpSpPr bwMode="auto">
              <a:xfrm>
                <a:off x="1791" y="1389"/>
                <a:ext cx="454" cy="454"/>
                <a:chOff x="1791" y="1389"/>
                <a:chExt cx="454" cy="454"/>
              </a:xfrm>
            </p:grpSpPr>
            <p:sp>
              <p:nvSpPr>
                <p:cNvPr id="67" name="Line 21"/>
                <p:cNvSpPr>
                  <a:spLocks noChangeShapeType="1"/>
                </p:cNvSpPr>
                <p:nvPr/>
              </p:nvSpPr>
              <p:spPr bwMode="auto">
                <a:xfrm>
                  <a:off x="1791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" name="Line 22"/>
                <p:cNvSpPr>
                  <a:spLocks noChangeShapeType="1"/>
                </p:cNvSpPr>
                <p:nvPr/>
              </p:nvSpPr>
              <p:spPr bwMode="auto">
                <a:xfrm rot="-5400000">
                  <a:off x="2018" y="1389"/>
                  <a:ext cx="0" cy="45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6" name="Rectangle 23"/>
              <p:cNvSpPr>
                <a:spLocks noChangeArrowheads="1"/>
              </p:cNvSpPr>
              <p:nvPr/>
            </p:nvSpPr>
            <p:spPr bwMode="auto">
              <a:xfrm>
                <a:off x="1837" y="1344"/>
                <a:ext cx="33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ru-RU" sz="2400"/>
                  <a:t>16</a:t>
                </a:r>
                <a:endParaRPr lang="ru-RU" altLang="ru-RU" sz="2400"/>
              </a:p>
            </p:txBody>
          </p:sp>
        </p:grpSp>
        <p:sp>
          <p:nvSpPr>
            <p:cNvPr id="61" name="Rectangle 24"/>
            <p:cNvSpPr>
              <a:spLocks noChangeArrowheads="1"/>
            </p:cNvSpPr>
            <p:nvPr/>
          </p:nvSpPr>
          <p:spPr bwMode="auto">
            <a:xfrm>
              <a:off x="2199" y="188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/>
                <a:t>0</a:t>
              </a:r>
              <a:endParaRPr lang="ru-RU" altLang="ru-RU" sz="2400"/>
            </a:p>
          </p:txBody>
        </p:sp>
        <p:sp>
          <p:nvSpPr>
            <p:cNvPr id="62" name="Rectangle 25"/>
            <p:cNvSpPr>
              <a:spLocks noChangeArrowheads="1"/>
            </p:cNvSpPr>
            <p:nvPr/>
          </p:nvSpPr>
          <p:spPr bwMode="auto">
            <a:xfrm>
              <a:off x="1791" y="1797"/>
              <a:ext cx="3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  </a:t>
              </a:r>
              <a:r>
                <a:rPr lang="en-US" altLang="ru-RU" sz="2400"/>
                <a:t>0</a:t>
              </a:r>
              <a:endParaRPr lang="ru-RU" altLang="ru-RU" sz="2400"/>
            </a:p>
          </p:txBody>
        </p:sp>
        <p:sp>
          <p:nvSpPr>
            <p:cNvPr id="63" name="Line 26"/>
            <p:cNvSpPr>
              <a:spLocks noChangeShapeType="1"/>
            </p:cNvSpPr>
            <p:nvPr/>
          </p:nvSpPr>
          <p:spPr bwMode="auto">
            <a:xfrm>
              <a:off x="1836" y="2069"/>
              <a:ext cx="2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Rectangle 27"/>
            <p:cNvSpPr>
              <a:spLocks noChangeArrowheads="1"/>
            </p:cNvSpPr>
            <p:nvPr/>
          </p:nvSpPr>
          <p:spPr bwMode="auto">
            <a:xfrm>
              <a:off x="1950" y="2115"/>
              <a:ext cx="175" cy="24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54000" tIns="10800" rIns="54000" bIns="10800">
              <a:spAutoFit/>
            </a:bodyPr>
            <a:lstStyle/>
            <a:p>
              <a:pPr>
                <a:defRPr/>
              </a:pPr>
              <a:r>
                <a:rPr lang="en-US" sz="2400">
                  <a:latin typeface="Arial" charset="0"/>
                </a:rPr>
                <a:t>6</a:t>
              </a:r>
              <a:endParaRPr lang="ru-RU" sz="2400">
                <a:latin typeface="Arial" charset="0"/>
              </a:endParaRPr>
            </a:p>
          </p:txBody>
        </p:sp>
      </p:grpSp>
      <p:sp>
        <p:nvSpPr>
          <p:cNvPr id="69" name="Rectangle 38"/>
          <p:cNvSpPr>
            <a:spLocks noChangeArrowheads="1"/>
          </p:cNvSpPr>
          <p:nvPr/>
        </p:nvSpPr>
        <p:spPr bwMode="auto">
          <a:xfrm>
            <a:off x="5118512" y="1547381"/>
            <a:ext cx="2663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10</a:t>
            </a:r>
            <a:r>
              <a:rPr lang="en-US" altLang="ru-RU" sz="3600" b="1" dirty="0"/>
              <a:t>7</a:t>
            </a:r>
            <a:r>
              <a:rPr lang="ru-RU" altLang="ru-RU" sz="3600" b="1" dirty="0"/>
              <a:t> = </a:t>
            </a:r>
            <a:r>
              <a:rPr lang="en-US" altLang="ru-RU" sz="3600" b="1" dirty="0"/>
              <a:t>6B</a:t>
            </a:r>
            <a:r>
              <a:rPr lang="en-US" altLang="ru-RU" sz="3600" b="1" baseline="-25000" dirty="0"/>
              <a:t>16</a:t>
            </a:r>
            <a:endParaRPr lang="ru-RU" altLang="ru-RU" sz="3600" b="1" baseline="-25000" dirty="0"/>
          </a:p>
        </p:txBody>
      </p:sp>
      <p:sp>
        <p:nvSpPr>
          <p:cNvPr id="70" name="AutoShape 39"/>
          <p:cNvSpPr>
            <a:spLocks noChangeArrowheads="1"/>
          </p:cNvSpPr>
          <p:nvPr/>
        </p:nvSpPr>
        <p:spPr bwMode="auto">
          <a:xfrm>
            <a:off x="6363018" y="2488338"/>
            <a:ext cx="1512888" cy="720725"/>
          </a:xfrm>
          <a:prstGeom prst="wedgeRoundRectCallout">
            <a:avLst>
              <a:gd name="adj1" fmla="val 7921"/>
              <a:gd name="adj2" fmla="val -93171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>
                <a:latin typeface="Arial" charset="0"/>
              </a:rPr>
              <a:t>система счисления</a:t>
            </a:r>
          </a:p>
        </p:txBody>
      </p:sp>
      <p:sp>
        <p:nvSpPr>
          <p:cNvPr id="71" name="Rectangle 40"/>
          <p:cNvSpPr>
            <a:spLocks noChangeArrowheads="1"/>
          </p:cNvSpPr>
          <p:nvPr/>
        </p:nvSpPr>
        <p:spPr bwMode="auto">
          <a:xfrm>
            <a:off x="1294131" y="3887356"/>
            <a:ext cx="1870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   1</a:t>
            </a:r>
            <a:r>
              <a:rPr lang="en-US" altLang="ru-RU" sz="3600" b="1"/>
              <a:t>C5</a:t>
            </a:r>
            <a:r>
              <a:rPr lang="en-US" altLang="ru-RU" sz="3600" b="1" baseline="-25000"/>
              <a:t>16</a:t>
            </a:r>
            <a:endParaRPr lang="ru-RU" altLang="ru-RU" sz="3600" b="1" baseline="-25000"/>
          </a:p>
        </p:txBody>
      </p:sp>
      <p:sp>
        <p:nvSpPr>
          <p:cNvPr id="72" name="Rectangle 41"/>
          <p:cNvSpPr>
            <a:spLocks noChangeArrowheads="1"/>
          </p:cNvSpPr>
          <p:nvPr/>
        </p:nvSpPr>
        <p:spPr bwMode="auto">
          <a:xfrm>
            <a:off x="1835468" y="3598431"/>
            <a:ext cx="989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2</a:t>
            </a:r>
            <a:r>
              <a:rPr lang="en-US" altLang="ru-RU" sz="2400"/>
              <a:t> </a:t>
            </a:r>
            <a:r>
              <a:rPr lang="ru-RU" altLang="ru-RU" sz="1000"/>
              <a:t> </a:t>
            </a:r>
            <a:r>
              <a:rPr lang="ru-RU" altLang="ru-RU" sz="2400"/>
              <a:t>1</a:t>
            </a:r>
            <a:r>
              <a:rPr lang="en-US" altLang="ru-RU" sz="2400"/>
              <a:t> </a:t>
            </a:r>
            <a:r>
              <a:rPr lang="en-US" altLang="ru-RU" sz="1600"/>
              <a:t> </a:t>
            </a:r>
            <a:r>
              <a:rPr lang="ru-RU" altLang="ru-RU" sz="2400"/>
              <a:t>0</a:t>
            </a:r>
            <a:endParaRPr lang="ru-RU" altLang="ru-RU" sz="2400" baseline="-25000"/>
          </a:p>
        </p:txBody>
      </p:sp>
      <p:sp>
        <p:nvSpPr>
          <p:cNvPr id="73" name="Rectangle 42"/>
          <p:cNvSpPr>
            <a:spLocks noChangeArrowheads="1"/>
          </p:cNvSpPr>
          <p:nvPr/>
        </p:nvSpPr>
        <p:spPr bwMode="auto">
          <a:xfrm>
            <a:off x="2807018" y="3600018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sp>
        <p:nvSpPr>
          <p:cNvPr id="74" name="Rectangle 43"/>
          <p:cNvSpPr>
            <a:spLocks noChangeArrowheads="1"/>
          </p:cNvSpPr>
          <p:nvPr/>
        </p:nvSpPr>
        <p:spPr bwMode="auto">
          <a:xfrm>
            <a:off x="3059431" y="3887356"/>
            <a:ext cx="48164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/>
              <a:t>= 1</a:t>
            </a:r>
            <a:r>
              <a:rPr lang="en-US" altLang="ru-RU" sz="3600" b="1" dirty="0">
                <a:cs typeface="Arial" panose="020B0604020202020204" pitchFamily="34" charset="0"/>
              </a:rPr>
              <a:t>·16</a:t>
            </a:r>
            <a:r>
              <a:rPr lang="ru-RU" altLang="ru-RU" sz="3600" b="1" baseline="30000" dirty="0">
                <a:cs typeface="Arial" panose="020B0604020202020204" pitchFamily="34" charset="0"/>
              </a:rPr>
              <a:t>2 </a:t>
            </a:r>
            <a:r>
              <a:rPr lang="ru-RU" altLang="ru-RU" sz="3600" b="1" dirty="0">
                <a:cs typeface="Arial" panose="020B0604020202020204" pitchFamily="34" charset="0"/>
              </a:rPr>
              <a:t>+</a:t>
            </a:r>
            <a:r>
              <a:rPr lang="ru-RU" altLang="ru-RU" dirty="0"/>
              <a:t> </a:t>
            </a:r>
            <a:r>
              <a:rPr lang="en-US" altLang="ru-RU" sz="3600" b="1" dirty="0">
                <a:solidFill>
                  <a:srgbClr val="FF0000"/>
                </a:solidFill>
                <a:cs typeface="Arial" panose="020B0604020202020204" pitchFamily="34" charset="0"/>
              </a:rPr>
              <a:t>12</a:t>
            </a:r>
            <a:r>
              <a:rPr lang="en-US" altLang="ru-RU" sz="3600" b="1" dirty="0">
                <a:cs typeface="Arial" panose="020B0604020202020204" pitchFamily="34" charset="0"/>
              </a:rPr>
              <a:t>·16</a:t>
            </a:r>
            <a:r>
              <a:rPr lang="ru-RU" altLang="ru-RU" sz="3600" b="1" baseline="30000" dirty="0">
                <a:cs typeface="Arial" panose="020B0604020202020204" pitchFamily="34" charset="0"/>
              </a:rPr>
              <a:t>1</a:t>
            </a:r>
            <a:r>
              <a:rPr lang="ru-RU" altLang="ru-RU" dirty="0"/>
              <a:t> </a:t>
            </a:r>
            <a:r>
              <a:rPr lang="ru-RU" altLang="ru-RU" sz="3600" b="1" dirty="0">
                <a:cs typeface="Arial" panose="020B0604020202020204" pitchFamily="34" charset="0"/>
              </a:rPr>
              <a:t>+</a:t>
            </a:r>
            <a:r>
              <a:rPr lang="ru-RU" altLang="ru-RU" dirty="0"/>
              <a:t> </a:t>
            </a:r>
            <a:r>
              <a:rPr lang="en-US" altLang="ru-RU" sz="3600" b="1" dirty="0">
                <a:cs typeface="Arial" panose="020B0604020202020204" pitchFamily="34" charset="0"/>
              </a:rPr>
              <a:t>5·16</a:t>
            </a:r>
            <a:r>
              <a:rPr lang="ru-RU" altLang="ru-RU" sz="3600" b="1" baseline="30000" dirty="0">
                <a:cs typeface="Arial" panose="020B0604020202020204" pitchFamily="34" charset="0"/>
              </a:rPr>
              <a:t>0</a:t>
            </a:r>
            <a:endParaRPr lang="en-US" altLang="ru-RU" sz="3600" b="1" baseline="30000" dirty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3600" b="1" dirty="0">
                <a:cs typeface="Arial" panose="020B0604020202020204" pitchFamily="34" charset="0"/>
              </a:rPr>
              <a:t>= </a:t>
            </a:r>
            <a:r>
              <a:rPr lang="en-US" altLang="ru-RU" sz="3600" b="1" dirty="0">
                <a:cs typeface="Arial" panose="020B0604020202020204" pitchFamily="34" charset="0"/>
              </a:rPr>
              <a:t>256</a:t>
            </a:r>
            <a:r>
              <a:rPr lang="ru-RU" altLang="ru-RU" sz="3600" b="1" dirty="0">
                <a:cs typeface="Arial" panose="020B0604020202020204" pitchFamily="34" charset="0"/>
              </a:rPr>
              <a:t> + </a:t>
            </a:r>
            <a:r>
              <a:rPr lang="en-US" altLang="ru-RU" sz="3600" b="1" dirty="0">
                <a:cs typeface="Arial" panose="020B0604020202020204" pitchFamily="34" charset="0"/>
              </a:rPr>
              <a:t>192</a:t>
            </a:r>
            <a:r>
              <a:rPr lang="ru-RU" altLang="ru-RU" sz="3600" b="1" dirty="0">
                <a:cs typeface="Arial" panose="020B0604020202020204" pitchFamily="34" charset="0"/>
              </a:rPr>
              <a:t> + </a:t>
            </a:r>
            <a:r>
              <a:rPr lang="en-US" altLang="ru-RU" sz="3600" b="1" dirty="0">
                <a:cs typeface="Arial" panose="020B0604020202020204" pitchFamily="34" charset="0"/>
              </a:rPr>
              <a:t>5</a:t>
            </a:r>
            <a:r>
              <a:rPr lang="ru-RU" altLang="ru-RU" sz="3600" b="1" dirty="0">
                <a:cs typeface="Arial" panose="020B0604020202020204" pitchFamily="34" charset="0"/>
              </a:rPr>
              <a:t> = </a:t>
            </a:r>
            <a:r>
              <a:rPr lang="en-US" altLang="ru-RU" sz="3600" b="1" dirty="0">
                <a:cs typeface="Arial" panose="020B0604020202020204" pitchFamily="34" charset="0"/>
              </a:rPr>
              <a:t>453</a:t>
            </a:r>
          </a:p>
        </p:txBody>
      </p:sp>
      <p:sp>
        <p:nvSpPr>
          <p:cNvPr id="75" name="AutoShape 44"/>
          <p:cNvSpPr>
            <a:spLocks noChangeArrowheads="1"/>
          </p:cNvSpPr>
          <p:nvPr/>
        </p:nvSpPr>
        <p:spPr bwMode="auto">
          <a:xfrm rot="18519977">
            <a:off x="2045934" y="1819380"/>
            <a:ext cx="360362" cy="1717675"/>
          </a:xfrm>
          <a:prstGeom prst="upArrow">
            <a:avLst>
              <a:gd name="adj1" fmla="val 50000"/>
              <a:gd name="adj2" fmla="val 11916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6" name="Rectangle 53"/>
          <p:cNvSpPr>
            <a:spLocks noChangeArrowheads="1"/>
          </p:cNvSpPr>
          <p:nvPr/>
        </p:nvSpPr>
        <p:spPr bwMode="auto">
          <a:xfrm>
            <a:off x="2016443" y="2549094"/>
            <a:ext cx="457200" cy="387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54000" tIns="10800" rIns="54000" bIns="10800">
            <a:spAutoFit/>
          </a:bodyPr>
          <a:lstStyle/>
          <a:p>
            <a:pPr algn="ctr">
              <a:defRPr/>
            </a:pPr>
            <a:r>
              <a:rPr lang="en-US" sz="2400">
                <a:latin typeface="Arial" charset="0"/>
              </a:rPr>
              <a:t>B</a:t>
            </a:r>
            <a:endParaRPr lang="ru-RU" sz="2400">
              <a:latin typeface="Arial" charset="0"/>
            </a:endParaRPr>
          </a:p>
        </p:txBody>
      </p:sp>
      <p:sp>
        <p:nvSpPr>
          <p:cNvPr id="77" name="Rectangle 56"/>
          <p:cNvSpPr>
            <a:spLocks noChangeArrowheads="1"/>
          </p:cNvSpPr>
          <p:nvPr/>
        </p:nvSpPr>
        <p:spPr bwMode="auto">
          <a:xfrm>
            <a:off x="5021693" y="3266445"/>
            <a:ext cx="5143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atin typeface="Arial" charset="0"/>
              </a:rPr>
              <a:t>C</a:t>
            </a:r>
            <a:endParaRPr lang="ru-RU" sz="36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1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968" y="225727"/>
            <a:ext cx="7704000" cy="503237"/>
          </a:xfrm>
        </p:spPr>
        <p:txBody>
          <a:bodyPr/>
          <a:lstStyle/>
          <a:p>
            <a:r>
              <a:rPr lang="ru-RU" sz="2800" dirty="0" smtClean="0"/>
              <a:t>Таблица шестнадцатеричных чисел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5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510282"/>
              </p:ext>
            </p:extLst>
          </p:nvPr>
        </p:nvGraphicFramePr>
        <p:xfrm>
          <a:off x="494348" y="1003935"/>
          <a:ext cx="7819072" cy="3789045"/>
        </p:xfrm>
        <a:graphic>
          <a:graphicData uri="http://schemas.openxmlformats.org/drawingml/2006/table">
            <a:tbl>
              <a:tblPr/>
              <a:tblGrid>
                <a:gridCol w="1302679">
                  <a:extLst>
                    <a:ext uri="{9D8B030D-6E8A-4147-A177-3AD203B41FA5}">
                      <a16:colId xmlns:a16="http://schemas.microsoft.com/office/drawing/2014/main" val="1335515117"/>
                    </a:ext>
                  </a:extLst>
                </a:gridCol>
                <a:gridCol w="1304178">
                  <a:extLst>
                    <a:ext uri="{9D8B030D-6E8A-4147-A177-3AD203B41FA5}">
                      <a16:colId xmlns:a16="http://schemas.microsoft.com/office/drawing/2014/main" val="3049576577"/>
                    </a:ext>
                  </a:extLst>
                </a:gridCol>
                <a:gridCol w="1065829">
                  <a:extLst>
                    <a:ext uri="{9D8B030D-6E8A-4147-A177-3AD203B41FA5}">
                      <a16:colId xmlns:a16="http://schemas.microsoft.com/office/drawing/2014/main" val="1226474243"/>
                    </a:ext>
                  </a:extLst>
                </a:gridCol>
                <a:gridCol w="475200">
                  <a:extLst>
                    <a:ext uri="{9D8B030D-6E8A-4147-A177-3AD203B41FA5}">
                      <a16:colId xmlns:a16="http://schemas.microsoft.com/office/drawing/2014/main" val="2815111223"/>
                    </a:ext>
                  </a:extLst>
                </a:gridCol>
                <a:gridCol w="1064329">
                  <a:extLst>
                    <a:ext uri="{9D8B030D-6E8A-4147-A177-3AD203B41FA5}">
                      <a16:colId xmlns:a16="http://schemas.microsoft.com/office/drawing/2014/main" val="3196474965"/>
                    </a:ext>
                  </a:extLst>
                </a:gridCol>
                <a:gridCol w="1304178">
                  <a:extLst>
                    <a:ext uri="{9D8B030D-6E8A-4147-A177-3AD203B41FA5}">
                      <a16:colId xmlns:a16="http://schemas.microsoft.com/office/drawing/2014/main" val="3593549686"/>
                    </a:ext>
                  </a:extLst>
                </a:gridCol>
                <a:gridCol w="1302679">
                  <a:extLst>
                    <a:ext uri="{9D8B030D-6E8A-4147-A177-3AD203B41FA5}">
                      <a16:colId xmlns:a16="http://schemas.microsoft.com/office/drawing/2014/main" val="979559847"/>
                    </a:ext>
                  </a:extLst>
                </a:gridCol>
              </a:tblGrid>
              <a:tr h="4210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ru-RU" altLang="ru-RU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kumimoji="0" lang="ru-RU" altLang="ru-RU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ru-RU" altLang="ru-RU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kumimoji="0" lang="ru-RU" altLang="ru-RU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en-US" altLang="ru-RU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ru-RU" altLang="ru-RU" sz="20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358775"/>
                  </a:ext>
                </a:extLst>
              </a:tr>
              <a:tr h="4210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0000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902467"/>
                  </a:ext>
                </a:extLst>
              </a:tr>
              <a:tr h="4199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0001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3507955"/>
                  </a:ext>
                </a:extLst>
              </a:tr>
              <a:tr h="4221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0010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1010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273200"/>
                  </a:ext>
                </a:extLst>
              </a:tr>
              <a:tr h="4210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0011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1011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326620"/>
                  </a:ext>
                </a:extLst>
              </a:tr>
              <a:tr h="4210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0100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1100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884528"/>
                  </a:ext>
                </a:extLst>
              </a:tr>
              <a:tr h="4199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0101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1101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444335"/>
                  </a:ext>
                </a:extLst>
              </a:tr>
              <a:tr h="4210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0110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1110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515013"/>
                  </a:ext>
                </a:extLst>
              </a:tr>
              <a:tr h="4221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0111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1111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356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53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907" y="7145"/>
            <a:ext cx="7704000" cy="503237"/>
          </a:xfrm>
        </p:spPr>
        <p:txBody>
          <a:bodyPr/>
          <a:lstStyle/>
          <a:p>
            <a:r>
              <a:rPr lang="ru-RU" sz="2800" dirty="0" smtClean="0"/>
              <a:t>Перевод в двоичную и обратно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780098" y="1266032"/>
            <a:ext cx="576262" cy="576262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 smtClean="0">
                <a:solidFill>
                  <a:srgbClr val="00B0F0"/>
                </a:solidFill>
              </a:rPr>
              <a:t>16</a:t>
            </a:r>
            <a:endParaRPr lang="ru-RU" altLang="ru-RU" sz="3600" b="1" dirty="0">
              <a:solidFill>
                <a:srgbClr val="00B0F0"/>
              </a:solidFill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2759710" y="510382"/>
            <a:ext cx="649288" cy="649287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latin typeface="Arial" charset="0"/>
              </a:rPr>
              <a:t>10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812348" y="1266032"/>
            <a:ext cx="576262" cy="576262"/>
          </a:xfrm>
          <a:prstGeom prst="ellipse">
            <a:avLst/>
          </a:prstGeom>
          <a:solidFill>
            <a:srgbClr val="DDDDDD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4414604">
            <a:off x="1877853" y="457201"/>
            <a:ext cx="360363" cy="1403350"/>
          </a:xfrm>
          <a:prstGeom prst="upArrow">
            <a:avLst>
              <a:gd name="adj1" fmla="val 50000"/>
              <a:gd name="adj2" fmla="val 9735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17185396" flipV="1">
            <a:off x="3967003" y="457201"/>
            <a:ext cx="360363" cy="1403350"/>
          </a:xfrm>
          <a:prstGeom prst="upArrow">
            <a:avLst>
              <a:gd name="adj1" fmla="val 50000"/>
              <a:gd name="adj2" fmla="val 9735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2939892" y="-101600"/>
            <a:ext cx="360362" cy="3311525"/>
          </a:xfrm>
          <a:prstGeom prst="upArrow">
            <a:avLst>
              <a:gd name="adj1" fmla="val 50000"/>
              <a:gd name="adj2" fmla="val 22973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5677535" y="510382"/>
            <a:ext cx="1800225" cy="720725"/>
          </a:xfrm>
          <a:prstGeom prst="wedgeRoundRectCallout">
            <a:avLst>
              <a:gd name="adj1" fmla="val -124426"/>
              <a:gd name="adj2" fmla="val 11894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marL="176213" indent="-176213">
              <a:buFontTx/>
              <a:buChar char="•"/>
              <a:defRPr/>
            </a:pPr>
            <a:r>
              <a:rPr lang="ru-RU" b="1">
                <a:latin typeface="Arial" charset="0"/>
              </a:rPr>
              <a:t>трудоемко</a:t>
            </a:r>
          </a:p>
          <a:p>
            <a:pPr marL="176213" indent="-176213">
              <a:buFontTx/>
              <a:buChar char="•"/>
              <a:defRPr/>
            </a:pPr>
            <a:r>
              <a:rPr lang="ru-RU" b="1">
                <a:latin typeface="Arial" charset="0"/>
              </a:rPr>
              <a:t>2 действия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400935" y="1915319"/>
            <a:ext cx="1651414" cy="646331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Arial" charset="0"/>
              </a:rPr>
              <a:t>16 </a:t>
            </a:r>
            <a:r>
              <a:rPr lang="ru-RU" sz="3600" b="1" dirty="0">
                <a:latin typeface="Arial" charset="0"/>
              </a:rPr>
              <a:t>= </a:t>
            </a:r>
            <a:r>
              <a:rPr lang="ru-RU" sz="3600" b="1" dirty="0" smtClean="0">
                <a:latin typeface="Arial" charset="0"/>
              </a:rPr>
              <a:t>2</a:t>
            </a:r>
            <a:r>
              <a:rPr lang="ru-RU" sz="3600" b="1" baseline="30000" dirty="0">
                <a:latin typeface="Arial" charset="0"/>
              </a:rPr>
              <a:t>4</a:t>
            </a: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561023" y="2547939"/>
            <a:ext cx="8193674" cy="936625"/>
            <a:chOff x="317" y="3022"/>
            <a:chExt cx="4759" cy="590"/>
          </a:xfrm>
        </p:grpSpPr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611" y="3089"/>
              <a:ext cx="4465" cy="523"/>
            </a:xfrm>
            <a:prstGeom prst="rect">
              <a:avLst/>
            </a:prstGeom>
            <a:solidFill>
              <a:srgbClr val="D1D1FF"/>
            </a:solidFill>
            <a:ln w="25400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400" b="1" dirty="0"/>
                <a:t>  Каждая шестнадцатеричная цифра может быть </a:t>
              </a:r>
              <a:r>
                <a:rPr lang="ru-RU" altLang="ru-RU" sz="2400" b="1" dirty="0" smtClean="0"/>
                <a:t>записана </a:t>
              </a:r>
              <a:r>
                <a:rPr lang="ru-RU" altLang="ru-RU" sz="2400" b="1" dirty="0"/>
                <a:t>как четыре </a:t>
              </a:r>
              <a:r>
                <a:rPr lang="ru-RU" altLang="ru-RU" sz="2400" b="1" dirty="0" smtClean="0"/>
                <a:t>двоичных (</a:t>
              </a:r>
              <a:r>
                <a:rPr lang="ru-RU" altLang="ru-RU" sz="2400" b="1" i="1" dirty="0" err="1" smtClean="0">
                  <a:solidFill>
                    <a:srgbClr val="00B0F0"/>
                  </a:solidFill>
                </a:rPr>
                <a:t>тетрада</a:t>
              </a:r>
              <a:r>
                <a:rPr lang="ru-RU" altLang="ru-RU" sz="2400" b="1" dirty="0"/>
                <a:t>)!</a:t>
              </a:r>
            </a:p>
          </p:txBody>
        </p:sp>
        <p:sp>
          <p:nvSpPr>
            <p:cNvPr id="14" name="Oval 15"/>
            <p:cNvSpPr>
              <a:spLocks noChangeArrowheads="1"/>
            </p:cNvSpPr>
            <p:nvPr/>
          </p:nvSpPr>
          <p:spPr bwMode="auto">
            <a:xfrm>
              <a:off x="317" y="3022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4400" b="1">
                  <a:solidFill>
                    <a:schemeClr val="bg1"/>
                  </a:solidFill>
                  <a:latin typeface="Arial Black" panose="020B0A04020102020204" pitchFamily="34" charset="0"/>
                </a:rPr>
                <a:t>!</a:t>
              </a:r>
              <a:endParaRPr lang="ru-RU" altLang="ru-RU" sz="4400" b="1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1067209" y="3577217"/>
            <a:ext cx="1992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7</a:t>
            </a:r>
            <a:r>
              <a:rPr lang="en-US" altLang="ru-RU" sz="3600" b="1"/>
              <a:t>F1A</a:t>
            </a:r>
            <a:r>
              <a:rPr lang="en-US" altLang="ru-RU" sz="3600" b="1" baseline="-25000"/>
              <a:t>16</a:t>
            </a:r>
            <a:r>
              <a:rPr lang="ru-RU" altLang="ru-RU" sz="3600" b="1" baseline="-25000"/>
              <a:t> </a:t>
            </a:r>
            <a:r>
              <a:rPr lang="ru-RU" altLang="ru-RU" sz="3600" b="1"/>
              <a:t>=</a:t>
            </a:r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3299234" y="4297942"/>
            <a:ext cx="5040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>
                <a:solidFill>
                  <a:srgbClr val="00B0F0"/>
                </a:solidFill>
              </a:rPr>
              <a:t>7</a:t>
            </a:r>
            <a:r>
              <a:rPr lang="ru-RU" altLang="ru-RU" sz="3600" b="1" dirty="0">
                <a:solidFill>
                  <a:srgbClr val="00B0F0"/>
                </a:solidFill>
              </a:rPr>
              <a:t>      </a:t>
            </a:r>
            <a:r>
              <a:rPr lang="en-US" altLang="ru-RU" sz="3600" b="1" dirty="0">
                <a:solidFill>
                  <a:srgbClr val="00B0F0"/>
                </a:solidFill>
              </a:rPr>
              <a:t>  F</a:t>
            </a:r>
            <a:r>
              <a:rPr lang="ru-RU" altLang="ru-RU" sz="3600" b="1" dirty="0">
                <a:solidFill>
                  <a:srgbClr val="00B0F0"/>
                </a:solidFill>
              </a:rPr>
              <a:t>    </a:t>
            </a:r>
            <a:r>
              <a:rPr lang="en-US" altLang="ru-RU" sz="3600" b="1" dirty="0">
                <a:solidFill>
                  <a:srgbClr val="00B0F0"/>
                </a:solidFill>
              </a:rPr>
              <a:t>  </a:t>
            </a:r>
            <a:r>
              <a:rPr lang="ru-RU" altLang="ru-RU" sz="3600" b="1" dirty="0">
                <a:solidFill>
                  <a:srgbClr val="00B0F0"/>
                </a:solidFill>
              </a:rPr>
              <a:t>  </a:t>
            </a:r>
            <a:r>
              <a:rPr lang="en-US" altLang="ru-RU" sz="3600" b="1" dirty="0">
                <a:solidFill>
                  <a:srgbClr val="00B0F0"/>
                </a:solidFill>
              </a:rPr>
              <a:t>1</a:t>
            </a:r>
            <a:r>
              <a:rPr lang="ru-RU" altLang="ru-RU" sz="3600" b="1" dirty="0">
                <a:solidFill>
                  <a:srgbClr val="00B0F0"/>
                </a:solidFill>
              </a:rPr>
              <a:t>    </a:t>
            </a:r>
            <a:r>
              <a:rPr lang="en-US" altLang="ru-RU" sz="3600" b="1" dirty="0">
                <a:solidFill>
                  <a:srgbClr val="00B0F0"/>
                </a:solidFill>
              </a:rPr>
              <a:t>  </a:t>
            </a:r>
            <a:r>
              <a:rPr lang="ru-RU" altLang="ru-RU" sz="3600" b="1" dirty="0">
                <a:solidFill>
                  <a:srgbClr val="00B0F0"/>
                </a:solidFill>
              </a:rPr>
              <a:t>  </a:t>
            </a:r>
            <a:r>
              <a:rPr lang="en-US" altLang="ru-RU" sz="3600" b="1" dirty="0">
                <a:solidFill>
                  <a:srgbClr val="00B0F0"/>
                </a:solidFill>
              </a:rPr>
              <a:t>A</a:t>
            </a:r>
            <a:endParaRPr lang="ru-RU" altLang="ru-RU" sz="3600" b="1" baseline="-25000" dirty="0">
              <a:solidFill>
                <a:srgbClr val="00B0F0"/>
              </a:solidFill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2902359" y="3613730"/>
            <a:ext cx="12239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</a:t>
            </a:r>
            <a:r>
              <a:rPr lang="ru-RU" altLang="ru-RU" sz="3600" b="1">
                <a:solidFill>
                  <a:srgbClr val="FF0000"/>
                </a:solidFill>
              </a:rPr>
              <a:t>0</a:t>
            </a:r>
            <a:r>
              <a:rPr lang="ru-RU" altLang="ru-RU" sz="3600" b="1"/>
              <a:t>1</a:t>
            </a:r>
            <a:r>
              <a:rPr lang="en-US" altLang="ru-RU" sz="3600" b="1"/>
              <a:t>11</a:t>
            </a:r>
            <a:endParaRPr lang="ru-RU" altLang="ru-RU" sz="3600" b="1" baseline="-25000"/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 rot="16200000">
            <a:off x="3302409" y="3755017"/>
            <a:ext cx="27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6600" dirty="0">
                <a:solidFill>
                  <a:srgbClr val="00B0F0"/>
                </a:solidFill>
              </a:rPr>
              <a:t>{</a:t>
            </a:r>
            <a:endParaRPr lang="ru-RU" altLang="ru-RU" sz="6600" dirty="0">
              <a:solidFill>
                <a:srgbClr val="00B0F0"/>
              </a:solidFill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 rot="16200000">
            <a:off x="4634322" y="3755017"/>
            <a:ext cx="27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6600" dirty="0">
                <a:solidFill>
                  <a:srgbClr val="00B0F0"/>
                </a:solidFill>
              </a:rPr>
              <a:t>{</a:t>
            </a:r>
            <a:endParaRPr lang="ru-RU" altLang="ru-RU" sz="6600" dirty="0">
              <a:solidFill>
                <a:srgbClr val="00B0F0"/>
              </a:solidFill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162834" y="3613730"/>
            <a:ext cx="12239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</a:t>
            </a:r>
            <a:r>
              <a:rPr lang="en-US" altLang="ru-RU" sz="3600" b="1"/>
              <a:t>1</a:t>
            </a:r>
            <a:r>
              <a:rPr lang="ru-RU" altLang="ru-RU" sz="3600" b="1"/>
              <a:t>1</a:t>
            </a:r>
            <a:r>
              <a:rPr lang="en-US" altLang="ru-RU" sz="3600" b="1"/>
              <a:t>11</a:t>
            </a:r>
            <a:endParaRPr lang="ru-RU" altLang="ru-RU" sz="3600" b="1" baseline="-25000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423309" y="3613730"/>
            <a:ext cx="12239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0</a:t>
            </a:r>
            <a:r>
              <a:rPr lang="en-US" altLang="ru-RU" sz="3600" b="1"/>
              <a:t>001</a:t>
            </a:r>
            <a:endParaRPr lang="ru-RU" altLang="ru-RU" sz="3600" b="1" baseline="-25000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683784" y="3613730"/>
            <a:ext cx="13668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 </a:t>
            </a:r>
            <a:r>
              <a:rPr lang="en-US" altLang="ru-RU" sz="3600" b="1"/>
              <a:t>1010</a:t>
            </a:r>
            <a:r>
              <a:rPr lang="en-US" altLang="ru-RU" sz="3600" b="1" baseline="-25000"/>
              <a:t>2</a:t>
            </a:r>
            <a:endParaRPr lang="ru-RU" altLang="ru-RU" sz="3600" b="1" baseline="-25000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 rot="16200000">
            <a:off x="5858284" y="3718504"/>
            <a:ext cx="27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6600" dirty="0">
                <a:solidFill>
                  <a:srgbClr val="00B0F0"/>
                </a:solidFill>
              </a:rPr>
              <a:t>{</a:t>
            </a:r>
            <a:endParaRPr lang="ru-RU" altLang="ru-RU" sz="6600" dirty="0">
              <a:solidFill>
                <a:srgbClr val="00B0F0"/>
              </a:solidFill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 rot="16200000">
            <a:off x="7118759" y="3718504"/>
            <a:ext cx="279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6600" dirty="0">
                <a:solidFill>
                  <a:srgbClr val="00B0F0"/>
                </a:solidFill>
              </a:rPr>
              <a:t>{</a:t>
            </a:r>
            <a:endParaRPr lang="ru-RU" altLang="ru-RU" sz="6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3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907" y="7145"/>
            <a:ext cx="7704000" cy="503237"/>
          </a:xfrm>
        </p:spPr>
        <p:txBody>
          <a:bodyPr/>
          <a:lstStyle/>
          <a:p>
            <a:r>
              <a:rPr lang="ru-RU" sz="2800" dirty="0" smtClean="0"/>
              <a:t>Перевод из двоичной системы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2553493" y="720998"/>
            <a:ext cx="32960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/>
              <a:t>1001011101111</a:t>
            </a:r>
            <a:r>
              <a:rPr lang="ru-RU" altLang="ru-RU" sz="3200" b="1" baseline="-25000" dirty="0"/>
              <a:t>2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07353" y="1305773"/>
            <a:ext cx="69830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B0F0"/>
                </a:solidFill>
              </a:rPr>
              <a:t>Шаг 1</a:t>
            </a:r>
            <a:r>
              <a:rPr lang="ru-RU" altLang="ru-RU" sz="2400" b="1" dirty="0"/>
              <a:t>. Разбить на </a:t>
            </a:r>
            <a:r>
              <a:rPr lang="ru-RU" altLang="ru-RU" sz="2400" b="1" dirty="0" err="1"/>
              <a:t>тетрады</a:t>
            </a:r>
            <a:r>
              <a:rPr lang="ru-RU" altLang="ru-RU" sz="2400" b="1" dirty="0"/>
              <a:t>, начиная справа: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1990091" y="1710863"/>
            <a:ext cx="4799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000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0010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1110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1111</a:t>
            </a:r>
            <a:r>
              <a:rPr lang="ru-RU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407353" y="2337926"/>
            <a:ext cx="73117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B0F0"/>
                </a:solidFill>
              </a:rPr>
              <a:t>Шаг 2</a:t>
            </a:r>
            <a:r>
              <a:rPr lang="ru-RU" altLang="ru-RU" sz="2400" b="1" dirty="0"/>
              <a:t>. Каждую </a:t>
            </a:r>
            <a:r>
              <a:rPr lang="ru-RU" altLang="ru-RU" sz="2400" b="1" dirty="0" err="1"/>
              <a:t>тетраду</a:t>
            </a:r>
            <a:r>
              <a:rPr lang="ru-RU" altLang="ru-RU" sz="2400" b="1" dirty="0"/>
              <a:t> записать одной </a:t>
            </a:r>
            <a:br>
              <a:rPr lang="ru-RU" altLang="ru-RU" sz="2400" b="1" dirty="0"/>
            </a:br>
            <a:r>
              <a:rPr lang="ru-RU" altLang="ru-RU" sz="2400" b="1" dirty="0"/>
              <a:t>            шестнадцатеричной цифрой: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990091" y="3151674"/>
            <a:ext cx="4799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000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0010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1110 </a:t>
            </a:r>
            <a:r>
              <a:rPr lang="ru-RU" sz="36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1111</a:t>
            </a:r>
            <a:r>
              <a:rPr lang="ru-RU" sz="3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2358073" y="3772013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1</a:t>
            </a: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3504248" y="3772013"/>
            <a:ext cx="4381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/>
              <a:t>2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652010" y="3772013"/>
            <a:ext cx="4889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latin typeface="Arial" charset="0"/>
              </a:rPr>
              <a:t>E</a:t>
            </a:r>
            <a:endParaRPr lang="ru-RU" sz="3600" b="1">
              <a:latin typeface="Arial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5850573" y="3772013"/>
            <a:ext cx="46355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latin typeface="Arial" charset="0"/>
              </a:rPr>
              <a:t>F</a:t>
            </a:r>
            <a:endParaRPr lang="ru-RU" sz="3600" b="1">
              <a:latin typeface="Arial" charset="0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458629" y="4502150"/>
            <a:ext cx="58288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B0F0"/>
                </a:solidFill>
              </a:rPr>
              <a:t>Ответ:  </a:t>
            </a:r>
            <a:r>
              <a:rPr lang="ru-RU" altLang="ru-RU" sz="2800" b="1" dirty="0"/>
              <a:t>1001011101111</a:t>
            </a:r>
            <a:r>
              <a:rPr lang="ru-RU" altLang="ru-RU" sz="2800" b="1" baseline="-25000" dirty="0"/>
              <a:t>2</a:t>
            </a:r>
            <a:r>
              <a:rPr lang="ru-RU" altLang="ru-RU" sz="2800" b="1" dirty="0"/>
              <a:t> = 12</a:t>
            </a:r>
            <a:r>
              <a:rPr lang="en-US" altLang="ru-RU" sz="2800" b="1" dirty="0"/>
              <a:t>EF</a:t>
            </a:r>
            <a:r>
              <a:rPr lang="en-US" altLang="ru-RU" sz="2800" b="1" baseline="-25000" dirty="0"/>
              <a:t>16</a:t>
            </a:r>
            <a:endParaRPr lang="ru-RU" altLang="ru-RU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7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7" name="Номер слайда 3"/>
          <p:cNvSpPr txBox="1">
            <a:spLocks/>
          </p:cNvSpPr>
          <p:nvPr/>
        </p:nvSpPr>
        <p:spPr>
          <a:xfrm>
            <a:off x="6877050" y="6237288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1pPr>
            <a:lvl2pPr marL="742950" marR="0" lvl="1" indent="-2857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2pPr>
            <a:lvl3pPr marL="1143000" marR="0" lvl="2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3pPr>
            <a:lvl4pPr marL="1600200" marR="0" lvl="3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4pPr>
            <a:lvl5pPr marL="2057400" marR="0" lvl="4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5pPr>
            <a:lvl6pPr marL="2514600" marR="0" lvl="5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6pPr>
            <a:lvl7pPr marL="2971800" marR="0" lvl="6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7pPr>
            <a:lvl8pPr marL="3429000" marR="0" lvl="7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8pPr>
            <a:lvl9pPr marL="3886200" marR="0" lvl="8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9pPr>
          </a:lstStyle>
          <a:p>
            <a:pPr eaLnBrk="1" hangingPunct="1"/>
            <a:fld id="{93986D4E-C8AF-49B4-9E4F-9B79DB1C0AB3}" type="slidenum">
              <a:rPr lang="ru-RU" altLang="ru-RU" smtClean="0"/>
              <a:pPr eaLnBrk="1" hangingPunct="1"/>
              <a:t>29</a:t>
            </a:fld>
            <a:endParaRPr lang="ru-RU" alt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37833" y="668338"/>
            <a:ext cx="1660525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сложение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15767" y="1215080"/>
            <a:ext cx="2700337" cy="2052637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en-US" sz="4000">
                <a:latin typeface="Arial" charset="0"/>
              </a:rPr>
              <a:t>A 5 B</a:t>
            </a:r>
            <a:r>
              <a:rPr lang="en-US" sz="4000" baseline="-25000">
                <a:latin typeface="Arial" charset="0"/>
              </a:rPr>
              <a:t>16</a:t>
            </a:r>
          </a:p>
          <a:p>
            <a:pPr algn="r">
              <a:defRPr/>
            </a:pPr>
            <a:r>
              <a:rPr lang="en-US" sz="4000">
                <a:latin typeface="Arial" charset="0"/>
              </a:rPr>
              <a:t>+   C 7 E</a:t>
            </a:r>
            <a:r>
              <a:rPr lang="en-US" sz="4000" baseline="-25000">
                <a:latin typeface="Arial" charset="0"/>
              </a:rPr>
              <a:t>16</a:t>
            </a:r>
            <a:endParaRPr lang="en-US" sz="4000">
              <a:latin typeface="Arial" charset="0"/>
            </a:endParaRPr>
          </a:p>
          <a:p>
            <a:pPr algn="r">
              <a:defRPr/>
            </a:pPr>
            <a:endParaRPr lang="ru-RU" sz="4000">
              <a:latin typeface="Arial" charset="0"/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982210" y="696440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1</a:t>
            </a:r>
            <a:endParaRPr lang="ru-RU" altLang="ru-RU" sz="3600" b="1" dirty="0">
              <a:solidFill>
                <a:srgbClr val="00B0F0"/>
              </a:solidFill>
              <a:sym typeface="Symbol" panose="05050102010706020507" pitchFamily="18" charset="2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882492" y="2510480"/>
            <a:ext cx="2203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/>
              <a:t>1 6 D 9</a:t>
            </a:r>
            <a:r>
              <a:rPr lang="en-US" altLang="ru-RU" sz="4000" baseline="-25000"/>
              <a:t>16</a:t>
            </a:r>
            <a:endParaRPr lang="ru-RU" altLang="ru-RU" sz="4000" baseline="-25000"/>
          </a:p>
        </p:txBody>
      </p:sp>
      <p:sp>
        <p:nvSpPr>
          <p:cNvPr id="22" name="Line 38"/>
          <p:cNvSpPr>
            <a:spLocks noChangeShapeType="1"/>
          </p:cNvSpPr>
          <p:nvPr/>
        </p:nvSpPr>
        <p:spPr bwMode="auto">
          <a:xfrm>
            <a:off x="1063467" y="2546992"/>
            <a:ext cx="1979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Rectangle 39"/>
          <p:cNvSpPr>
            <a:spLocks noChangeArrowheads="1"/>
          </p:cNvSpPr>
          <p:nvPr/>
        </p:nvSpPr>
        <p:spPr bwMode="auto">
          <a:xfrm>
            <a:off x="3399473" y="1236190"/>
            <a:ext cx="2879725" cy="2052637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en-US" sz="4000" b="1">
                <a:solidFill>
                  <a:srgbClr val="FF0000"/>
                </a:solidFill>
                <a:latin typeface="Arial" charset="0"/>
              </a:rPr>
              <a:t>10</a:t>
            </a:r>
            <a:r>
              <a:rPr lang="en-US" sz="400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4000">
                <a:latin typeface="Arial" charset="0"/>
              </a:rPr>
              <a:t> 5 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11</a:t>
            </a:r>
            <a:endParaRPr lang="en-US" sz="4000" b="1" baseline="-25000">
              <a:solidFill>
                <a:srgbClr val="FF0000"/>
              </a:solidFill>
              <a:latin typeface="Arial" charset="0"/>
            </a:endParaRPr>
          </a:p>
          <a:p>
            <a:pPr algn="r">
              <a:defRPr/>
            </a:pPr>
            <a:r>
              <a:rPr lang="en-US" sz="4000">
                <a:latin typeface="Arial" charset="0"/>
              </a:rPr>
              <a:t>+</a:t>
            </a:r>
            <a:r>
              <a:rPr lang="ru-RU" sz="4000">
                <a:latin typeface="Arial" charset="0"/>
              </a:rPr>
              <a:t> </a:t>
            </a:r>
            <a:r>
              <a:rPr lang="en-US" sz="4000">
                <a:latin typeface="Arial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12</a:t>
            </a:r>
            <a:r>
              <a:rPr lang="en-US" sz="4000">
                <a:latin typeface="Arial" charset="0"/>
              </a:rPr>
              <a:t>  7 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14</a:t>
            </a:r>
            <a:endParaRPr lang="en-US" sz="4000" b="1">
              <a:latin typeface="Arial" charset="0"/>
            </a:endParaRPr>
          </a:p>
          <a:p>
            <a:pPr algn="r">
              <a:spcBef>
                <a:spcPct val="10000"/>
              </a:spcBef>
              <a:defRPr/>
            </a:pPr>
            <a:endParaRPr lang="ru-RU" sz="4000">
              <a:latin typeface="Arial" charset="0"/>
            </a:endParaRPr>
          </a:p>
        </p:txBody>
      </p:sp>
      <p:sp>
        <p:nvSpPr>
          <p:cNvPr id="24" name="Line 40"/>
          <p:cNvSpPr>
            <a:spLocks noChangeShapeType="1"/>
          </p:cNvSpPr>
          <p:nvPr/>
        </p:nvSpPr>
        <p:spPr bwMode="auto">
          <a:xfrm>
            <a:off x="3902710" y="2531590"/>
            <a:ext cx="2303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Rectangle 41"/>
          <p:cNvSpPr>
            <a:spLocks noChangeArrowheads="1"/>
          </p:cNvSpPr>
          <p:nvPr/>
        </p:nvSpPr>
        <p:spPr bwMode="auto">
          <a:xfrm>
            <a:off x="3886042" y="3322164"/>
            <a:ext cx="48609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ru-RU" sz="3200" dirty="0"/>
              <a:t>11+14=25=</a:t>
            </a:r>
            <a:r>
              <a:rPr lang="en-US" altLang="ru-RU" sz="3200" b="1" dirty="0">
                <a:solidFill>
                  <a:srgbClr val="00B0F0"/>
                </a:solidFill>
              </a:rPr>
              <a:t>16</a:t>
            </a:r>
            <a:r>
              <a:rPr lang="en-US" altLang="ru-RU" sz="3200" dirty="0"/>
              <a:t>+9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3200" dirty="0"/>
              <a:t>5+7+</a:t>
            </a:r>
            <a:r>
              <a:rPr lang="ru-RU" altLang="ru-RU" sz="3200" b="1" dirty="0">
                <a:solidFill>
                  <a:srgbClr val="00B0F0"/>
                </a:solidFill>
              </a:rPr>
              <a:t>1</a:t>
            </a:r>
            <a:r>
              <a:rPr lang="ru-RU" altLang="ru-RU" sz="3200" dirty="0"/>
              <a:t>=</a:t>
            </a:r>
            <a:r>
              <a:rPr lang="ru-RU" altLang="ru-RU" sz="3200" b="1" dirty="0">
                <a:solidFill>
                  <a:srgbClr val="FF0000"/>
                </a:solidFill>
              </a:rPr>
              <a:t>13</a:t>
            </a:r>
            <a:r>
              <a:rPr lang="ru-RU" altLang="ru-RU" sz="3200" dirty="0"/>
              <a:t>=</a:t>
            </a:r>
            <a:r>
              <a:rPr lang="en-US" altLang="ru-RU" sz="3200" dirty="0"/>
              <a:t>D</a:t>
            </a:r>
            <a:r>
              <a:rPr lang="en-US" altLang="ru-RU" sz="3200" baseline="-25000" dirty="0"/>
              <a:t>16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ru-RU" sz="3200" dirty="0"/>
              <a:t>10+12=22=</a:t>
            </a:r>
            <a:r>
              <a:rPr lang="en-US" altLang="ru-RU" sz="3200" b="1" dirty="0">
                <a:solidFill>
                  <a:srgbClr val="00B0F0"/>
                </a:solidFill>
              </a:rPr>
              <a:t>16</a:t>
            </a:r>
            <a:r>
              <a:rPr lang="en-US" altLang="ru-RU" sz="3200" dirty="0"/>
              <a:t>+6</a:t>
            </a:r>
            <a:endParaRPr lang="ru-RU" altLang="ru-RU" sz="3200" dirty="0"/>
          </a:p>
          <a:p>
            <a:pPr eaLnBrk="1" hangingPunct="1">
              <a:spcBef>
                <a:spcPct val="20000"/>
              </a:spcBef>
            </a:pPr>
            <a:endParaRPr lang="ru-RU" altLang="ru-RU" sz="3200" dirty="0"/>
          </a:p>
        </p:txBody>
      </p:sp>
      <p:sp>
        <p:nvSpPr>
          <p:cNvPr id="26" name="Rectangle 43"/>
          <p:cNvSpPr>
            <a:spLocks noChangeArrowheads="1"/>
          </p:cNvSpPr>
          <p:nvPr/>
        </p:nvSpPr>
        <p:spPr bwMode="auto">
          <a:xfrm>
            <a:off x="3794760" y="696440"/>
            <a:ext cx="441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1</a:t>
            </a:r>
            <a:endParaRPr lang="ru-RU" altLang="ru-RU" sz="3600" b="1" dirty="0">
              <a:solidFill>
                <a:srgbClr val="00B0F0"/>
              </a:solidFill>
              <a:sym typeface="Symbol" panose="05050102010706020507" pitchFamily="18" charset="2"/>
            </a:endParaRPr>
          </a:p>
        </p:txBody>
      </p:sp>
      <p:sp>
        <p:nvSpPr>
          <p:cNvPr id="27" name="AutoShape 8"/>
          <p:cNvSpPr>
            <a:spLocks noChangeArrowheads="1"/>
          </p:cNvSpPr>
          <p:nvPr/>
        </p:nvSpPr>
        <p:spPr bwMode="auto">
          <a:xfrm>
            <a:off x="6514942" y="2637952"/>
            <a:ext cx="1763712" cy="431800"/>
          </a:xfrm>
          <a:prstGeom prst="wedgeRoundRectCallout">
            <a:avLst>
              <a:gd name="adj1" fmla="val -58463"/>
              <a:gd name="adj2" fmla="val 12610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b="1">
                <a:latin typeface="Arial" charset="0"/>
              </a:rPr>
              <a:t>1 </a:t>
            </a:r>
            <a:r>
              <a:rPr lang="ru-RU" b="1">
                <a:latin typeface="Arial" charset="0"/>
              </a:rPr>
              <a:t>в перенос</a:t>
            </a:r>
          </a:p>
        </p:txBody>
      </p:sp>
      <p:sp>
        <p:nvSpPr>
          <p:cNvPr id="28" name="AutoShape 44"/>
          <p:cNvSpPr>
            <a:spLocks noChangeArrowheads="1"/>
          </p:cNvSpPr>
          <p:nvPr/>
        </p:nvSpPr>
        <p:spPr bwMode="auto">
          <a:xfrm>
            <a:off x="6657817" y="3898427"/>
            <a:ext cx="1763712" cy="431800"/>
          </a:xfrm>
          <a:prstGeom prst="wedgeRoundRectCallout">
            <a:avLst>
              <a:gd name="adj1" fmla="val -58463"/>
              <a:gd name="adj2" fmla="val 126102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b="1">
                <a:latin typeface="Arial" charset="0"/>
              </a:rPr>
              <a:t>1 </a:t>
            </a:r>
            <a:r>
              <a:rPr lang="ru-RU" b="1">
                <a:latin typeface="Arial" charset="0"/>
              </a:rPr>
              <a:t>в перенос</a:t>
            </a:r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839335" y="2531590"/>
            <a:ext cx="74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FF0000"/>
                </a:solidFill>
              </a:rPr>
              <a:t>13</a:t>
            </a:r>
            <a:endParaRPr lang="ru-RU" altLang="ru-RU" sz="4000"/>
          </a:p>
        </p:txBody>
      </p:sp>
      <p:sp>
        <p:nvSpPr>
          <p:cNvPr id="30" name="Rectangle 47"/>
          <p:cNvSpPr>
            <a:spLocks noChangeArrowheads="1"/>
          </p:cNvSpPr>
          <p:nvPr/>
        </p:nvSpPr>
        <p:spPr bwMode="auto">
          <a:xfrm>
            <a:off x="5739448" y="2531590"/>
            <a:ext cx="466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/>
              <a:t>9</a:t>
            </a:r>
            <a:endParaRPr lang="ru-RU" altLang="ru-RU" sz="4000"/>
          </a:p>
        </p:txBody>
      </p:sp>
      <p:sp>
        <p:nvSpPr>
          <p:cNvPr id="31" name="Rectangle 48"/>
          <p:cNvSpPr>
            <a:spLocks noChangeArrowheads="1"/>
          </p:cNvSpPr>
          <p:nvPr/>
        </p:nvSpPr>
        <p:spPr bwMode="auto">
          <a:xfrm>
            <a:off x="4299585" y="2531590"/>
            <a:ext cx="466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/>
              <a:t>6</a:t>
            </a:r>
          </a:p>
        </p:txBody>
      </p:sp>
      <p:sp>
        <p:nvSpPr>
          <p:cNvPr id="32" name="Rectangle 49"/>
          <p:cNvSpPr>
            <a:spLocks noChangeArrowheads="1"/>
          </p:cNvSpPr>
          <p:nvPr/>
        </p:nvSpPr>
        <p:spPr bwMode="auto">
          <a:xfrm>
            <a:off x="3758248" y="2531590"/>
            <a:ext cx="466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466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Непозиционные системы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225918" y="1346791"/>
            <a:ext cx="7212420" cy="489098"/>
          </a:xfrm>
        </p:spPr>
        <p:txBody>
          <a:bodyPr/>
          <a:lstStyle/>
          <a:p>
            <a:pPr marL="0" indent="0"/>
            <a:r>
              <a:rPr lang="ru-RU" sz="1800" b="1" dirty="0" smtClean="0"/>
              <a:t>Унарная – </a:t>
            </a:r>
            <a:r>
              <a:rPr lang="ru-RU" sz="1800" dirty="0" smtClean="0"/>
              <a:t>одна цифра обозначает единицу</a:t>
            </a:r>
            <a:endParaRPr lang="ru-RU" sz="18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62"/>
          <a:stretch/>
        </p:blipFill>
        <p:spPr bwMode="auto">
          <a:xfrm>
            <a:off x="1615779" y="2069806"/>
            <a:ext cx="4551105" cy="202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63503"/>
            <a:ext cx="7704000" cy="528636"/>
          </a:xfrm>
        </p:spPr>
        <p:txBody>
          <a:bodyPr/>
          <a:lstStyle/>
          <a:p>
            <a:r>
              <a:rPr lang="ru-RU" sz="2800" dirty="0" smtClean="0"/>
              <a:t>Арифметические операции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7" name="Номер слайда 3"/>
          <p:cNvSpPr txBox="1">
            <a:spLocks/>
          </p:cNvSpPr>
          <p:nvPr/>
        </p:nvSpPr>
        <p:spPr>
          <a:xfrm>
            <a:off x="6877050" y="6237288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1pPr>
            <a:lvl2pPr marL="742950" marR="0" lvl="1" indent="-28575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2pPr>
            <a:lvl3pPr marL="1143000" marR="0" lvl="2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3pPr>
            <a:lvl4pPr marL="1600200" marR="0" lvl="3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4pPr>
            <a:lvl5pPr marL="2057400" marR="0" lvl="4" indent="-228600" algn="l" rtl="0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5pPr>
            <a:lvl6pPr marL="2514600" marR="0" lvl="5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6pPr>
            <a:lvl7pPr marL="2971800" marR="0" lvl="6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7pPr>
            <a:lvl8pPr marL="3429000" marR="0" lvl="7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8pPr>
            <a:lvl9pPr marL="3886200" marR="0" lvl="8" indent="-2286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defRPr>
            </a:lvl9pPr>
          </a:lstStyle>
          <a:p>
            <a:pPr eaLnBrk="1" hangingPunct="1"/>
            <a:fld id="{93986D4E-C8AF-49B4-9E4F-9B79DB1C0AB3}" type="slidenum">
              <a:rPr lang="ru-RU" altLang="ru-RU" smtClean="0"/>
              <a:pPr eaLnBrk="1" hangingPunct="1"/>
              <a:t>30</a:t>
            </a:fld>
            <a:endParaRPr lang="ru-RU" altLang="ru-RU"/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338773" y="592139"/>
            <a:ext cx="1855787" cy="4572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charset="0"/>
              </a:rPr>
              <a:t>вычитание</a:t>
            </a: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313215" y="1237935"/>
            <a:ext cx="2520950" cy="20526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ru-RU" sz="4000">
                <a:latin typeface="Arial" charset="0"/>
              </a:rPr>
              <a:t>С</a:t>
            </a:r>
            <a:r>
              <a:rPr lang="en-US" sz="4000">
                <a:latin typeface="Arial" charset="0"/>
              </a:rPr>
              <a:t> 5 B</a:t>
            </a:r>
            <a:r>
              <a:rPr lang="en-US" sz="4000" baseline="-25000">
                <a:latin typeface="Arial" charset="0"/>
              </a:rPr>
              <a:t>16</a:t>
            </a:r>
          </a:p>
          <a:p>
            <a:pPr algn="r">
              <a:defRPr/>
            </a:pPr>
            <a:r>
              <a:rPr lang="ru-RU" sz="4000">
                <a:latin typeface="Arial" charset="0"/>
              </a:rPr>
              <a:t>–</a:t>
            </a:r>
            <a:r>
              <a:rPr lang="en-US" sz="4000">
                <a:latin typeface="Arial" charset="0"/>
              </a:rPr>
              <a:t>   A 7 E</a:t>
            </a:r>
            <a:r>
              <a:rPr lang="en-US" sz="4000" baseline="-25000">
                <a:latin typeface="Arial" charset="0"/>
              </a:rPr>
              <a:t>16</a:t>
            </a:r>
            <a:endParaRPr lang="en-US" sz="4000">
              <a:latin typeface="Arial" charset="0"/>
            </a:endParaRPr>
          </a:p>
          <a:p>
            <a:pPr algn="r">
              <a:defRPr/>
            </a:pPr>
            <a:endParaRPr lang="ru-RU" sz="4000">
              <a:latin typeface="Arial" charset="0"/>
            </a:endParaRPr>
          </a:p>
        </p:txBody>
      </p:sp>
      <p:sp>
        <p:nvSpPr>
          <p:cNvPr id="35" name="AutoShape 9"/>
          <p:cNvSpPr>
            <a:spLocks noChangeArrowheads="1"/>
          </p:cNvSpPr>
          <p:nvPr/>
        </p:nvSpPr>
        <p:spPr bwMode="auto">
          <a:xfrm>
            <a:off x="6561047" y="2765428"/>
            <a:ext cx="1260475" cy="431800"/>
          </a:xfrm>
          <a:prstGeom prst="wedgeRoundRectCallout">
            <a:avLst>
              <a:gd name="adj1" fmla="val -189041"/>
              <a:gd name="adj2" fmla="val 117500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dirty="0">
                <a:latin typeface="Arial" charset="0"/>
              </a:rPr>
              <a:t>заем</a:t>
            </a:r>
          </a:p>
        </p:txBody>
      </p:sp>
      <p:sp>
        <p:nvSpPr>
          <p:cNvPr id="36" name="Rectangle 27"/>
          <p:cNvSpPr>
            <a:spLocks noChangeArrowheads="1"/>
          </p:cNvSpPr>
          <p:nvPr/>
        </p:nvSpPr>
        <p:spPr bwMode="auto">
          <a:xfrm>
            <a:off x="4591912" y="698186"/>
            <a:ext cx="395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960915" y="2533335"/>
            <a:ext cx="1863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/>
              <a:t>1 D D</a:t>
            </a:r>
            <a:r>
              <a:rPr lang="en-US" altLang="ru-RU" sz="4000" baseline="-25000"/>
              <a:t>16</a:t>
            </a:r>
            <a:endParaRPr lang="ru-RU" altLang="ru-RU" sz="4000" baseline="-25000"/>
          </a:p>
        </p:txBody>
      </p:sp>
      <p:sp>
        <p:nvSpPr>
          <p:cNvPr id="38" name="Line 37"/>
          <p:cNvSpPr>
            <a:spLocks noChangeShapeType="1"/>
          </p:cNvSpPr>
          <p:nvPr/>
        </p:nvSpPr>
        <p:spPr bwMode="auto">
          <a:xfrm>
            <a:off x="781528" y="2569848"/>
            <a:ext cx="1979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3115537" y="1237936"/>
            <a:ext cx="2809875" cy="2052637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en-US" sz="4000" b="1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Arial" charset="0"/>
              </a:rPr>
              <a:t>2</a:t>
            </a:r>
            <a:r>
              <a:rPr lang="en-US" sz="400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4000">
                <a:latin typeface="Arial" charset="0"/>
              </a:rPr>
              <a:t> 5 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11</a:t>
            </a:r>
            <a:endParaRPr lang="en-US" sz="4000" b="1" baseline="-25000">
              <a:solidFill>
                <a:srgbClr val="FF0000"/>
              </a:solidFill>
              <a:latin typeface="Arial" charset="0"/>
            </a:endParaRPr>
          </a:p>
          <a:p>
            <a:pPr algn="r">
              <a:defRPr/>
            </a:pPr>
            <a:r>
              <a:rPr lang="ru-RU" sz="4000">
                <a:latin typeface="Arial" charset="0"/>
              </a:rPr>
              <a:t>–</a:t>
            </a:r>
            <a:r>
              <a:rPr lang="en-US" sz="4000">
                <a:latin typeface="Arial" charset="0"/>
              </a:rPr>
              <a:t> </a:t>
            </a:r>
            <a:r>
              <a:rPr lang="ru-RU" sz="4000">
                <a:latin typeface="Arial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sz="4000" b="1">
                <a:solidFill>
                  <a:srgbClr val="FF0000"/>
                </a:solidFill>
                <a:latin typeface="Arial" charset="0"/>
              </a:rPr>
              <a:t>0</a:t>
            </a:r>
            <a:r>
              <a:rPr lang="en-US" sz="4000">
                <a:latin typeface="Arial" charset="0"/>
              </a:rPr>
              <a:t>  7  </a:t>
            </a:r>
            <a:r>
              <a:rPr lang="en-US" sz="4000" b="1">
                <a:solidFill>
                  <a:srgbClr val="FF0000"/>
                </a:solidFill>
                <a:latin typeface="Arial" charset="0"/>
              </a:rPr>
              <a:t>14</a:t>
            </a:r>
            <a:endParaRPr lang="en-US" sz="4000" b="1">
              <a:latin typeface="Arial" charset="0"/>
            </a:endParaRPr>
          </a:p>
          <a:p>
            <a:pPr algn="r">
              <a:spcBef>
                <a:spcPct val="10000"/>
              </a:spcBef>
              <a:defRPr/>
            </a:pPr>
            <a:endParaRPr lang="ru-RU" sz="40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0" name="Line 39"/>
          <p:cNvSpPr>
            <a:spLocks noChangeShapeType="1"/>
          </p:cNvSpPr>
          <p:nvPr/>
        </p:nvSpPr>
        <p:spPr bwMode="auto">
          <a:xfrm>
            <a:off x="3548924" y="2533336"/>
            <a:ext cx="2303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3944212" y="698186"/>
            <a:ext cx="395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B0F0"/>
                </a:solidFill>
                <a:sym typeface="Symbol" panose="05050102010706020507" pitchFamily="18" charset="2"/>
              </a:rPr>
              <a:t></a:t>
            </a: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3585436" y="3290573"/>
            <a:ext cx="48609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/>
              <a:t>(</a:t>
            </a:r>
            <a:r>
              <a:rPr lang="en-US" altLang="ru-RU" sz="3200" dirty="0"/>
              <a:t>11+</a:t>
            </a:r>
            <a:r>
              <a:rPr lang="ru-RU" altLang="ru-RU" sz="3200" b="1" dirty="0">
                <a:solidFill>
                  <a:srgbClr val="00B0F0"/>
                </a:solidFill>
              </a:rPr>
              <a:t>16</a:t>
            </a:r>
            <a:r>
              <a:rPr lang="ru-RU" altLang="ru-RU" sz="3200" dirty="0"/>
              <a:t>)</a:t>
            </a:r>
            <a:r>
              <a:rPr lang="ru-RU" altLang="ru-RU" sz="4000" dirty="0"/>
              <a:t>–</a:t>
            </a:r>
            <a:r>
              <a:rPr lang="en-US" altLang="ru-RU" sz="3200" dirty="0"/>
              <a:t>14=</a:t>
            </a:r>
            <a:r>
              <a:rPr lang="ru-RU" altLang="ru-RU" sz="3200" b="1" dirty="0">
                <a:solidFill>
                  <a:srgbClr val="FF0000"/>
                </a:solidFill>
              </a:rPr>
              <a:t>13</a:t>
            </a:r>
            <a:r>
              <a:rPr lang="ru-RU" altLang="ru-RU" sz="3200" dirty="0"/>
              <a:t>=</a:t>
            </a:r>
            <a:r>
              <a:rPr lang="en-US" altLang="ru-RU" sz="3200" dirty="0"/>
              <a:t>D</a:t>
            </a:r>
            <a:r>
              <a:rPr lang="en-US" altLang="ru-RU" sz="3200" baseline="-25000" dirty="0"/>
              <a:t>16</a:t>
            </a:r>
            <a:endParaRPr lang="ru-RU" altLang="ru-RU" sz="3200" baseline="-25000" dirty="0"/>
          </a:p>
          <a:p>
            <a:pPr eaLnBrk="1" hangingPunct="1"/>
            <a:r>
              <a:rPr lang="ru-RU" altLang="ru-RU" sz="3200" dirty="0"/>
              <a:t>(5 </a:t>
            </a:r>
            <a:r>
              <a:rPr lang="ru-RU" altLang="ru-RU" sz="4000" dirty="0"/>
              <a:t>–</a:t>
            </a:r>
            <a:r>
              <a:rPr lang="ru-RU" altLang="ru-RU" sz="3200" dirty="0"/>
              <a:t> </a:t>
            </a:r>
            <a:r>
              <a:rPr lang="ru-RU" altLang="ru-RU" sz="3200" b="1" dirty="0">
                <a:solidFill>
                  <a:srgbClr val="FF0000"/>
                </a:solidFill>
              </a:rPr>
              <a:t>1</a:t>
            </a:r>
            <a:r>
              <a:rPr lang="ru-RU" altLang="ru-RU" sz="3200" dirty="0"/>
              <a:t>)+</a:t>
            </a:r>
            <a:r>
              <a:rPr lang="ru-RU" altLang="ru-RU" sz="3200" b="1" dirty="0">
                <a:solidFill>
                  <a:srgbClr val="00B0F0"/>
                </a:solidFill>
              </a:rPr>
              <a:t>16</a:t>
            </a:r>
            <a:r>
              <a:rPr lang="ru-RU" altLang="ru-RU" sz="3200" dirty="0"/>
              <a:t> </a:t>
            </a:r>
            <a:r>
              <a:rPr lang="ru-RU" altLang="ru-RU" sz="4000" dirty="0"/>
              <a:t>–</a:t>
            </a:r>
            <a:r>
              <a:rPr lang="ru-RU" altLang="ru-RU" sz="3200" dirty="0"/>
              <a:t> 7=</a:t>
            </a:r>
            <a:r>
              <a:rPr lang="ru-RU" altLang="ru-RU" sz="3200" b="1" dirty="0">
                <a:solidFill>
                  <a:srgbClr val="FF0000"/>
                </a:solidFill>
              </a:rPr>
              <a:t>13</a:t>
            </a:r>
            <a:r>
              <a:rPr lang="ru-RU" altLang="ru-RU" sz="3200" dirty="0"/>
              <a:t>=</a:t>
            </a:r>
            <a:r>
              <a:rPr lang="en-US" altLang="ru-RU" sz="3200" dirty="0"/>
              <a:t>D</a:t>
            </a:r>
            <a:r>
              <a:rPr lang="en-US" altLang="ru-RU" sz="3200" baseline="-25000" dirty="0"/>
              <a:t>16</a:t>
            </a:r>
          </a:p>
          <a:p>
            <a:pPr eaLnBrk="1" hangingPunct="1"/>
            <a:r>
              <a:rPr lang="ru-RU" altLang="ru-RU" sz="3200" dirty="0"/>
              <a:t>(</a:t>
            </a:r>
            <a:r>
              <a:rPr lang="en-US" altLang="ru-RU" sz="3200" dirty="0"/>
              <a:t>12</a:t>
            </a:r>
            <a:r>
              <a:rPr lang="ru-RU" altLang="ru-RU" sz="3200" dirty="0"/>
              <a:t> – </a:t>
            </a:r>
            <a:r>
              <a:rPr lang="ru-RU" altLang="ru-RU" sz="3200" b="1" dirty="0">
                <a:solidFill>
                  <a:srgbClr val="FF0000"/>
                </a:solidFill>
              </a:rPr>
              <a:t>1</a:t>
            </a:r>
            <a:r>
              <a:rPr lang="ru-RU" altLang="ru-RU" sz="3200" dirty="0"/>
              <a:t>) – 10 </a:t>
            </a:r>
            <a:r>
              <a:rPr lang="en-US" altLang="ru-RU" sz="3200" dirty="0"/>
              <a:t>=</a:t>
            </a:r>
            <a:r>
              <a:rPr lang="ru-RU" altLang="ru-RU" sz="3200" dirty="0"/>
              <a:t> 1</a:t>
            </a:r>
          </a:p>
          <a:p>
            <a:pPr eaLnBrk="1" hangingPunct="1"/>
            <a:endParaRPr lang="ru-RU" altLang="ru-RU" sz="3200" dirty="0"/>
          </a:p>
        </p:txBody>
      </p:sp>
      <p:sp>
        <p:nvSpPr>
          <p:cNvPr id="43" name="AutoShape 43"/>
          <p:cNvSpPr>
            <a:spLocks noChangeArrowheads="1"/>
          </p:cNvSpPr>
          <p:nvPr/>
        </p:nvSpPr>
        <p:spPr bwMode="auto">
          <a:xfrm>
            <a:off x="5385662" y="480698"/>
            <a:ext cx="1260475" cy="431800"/>
          </a:xfrm>
          <a:prstGeom prst="wedgeRoundRectCallout">
            <a:avLst>
              <a:gd name="adj1" fmla="val -87407"/>
              <a:gd name="adj2" fmla="val 77574"/>
              <a:gd name="adj3" fmla="val 16667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>
                <a:latin typeface="Arial" charset="0"/>
              </a:rPr>
              <a:t>заем</a:t>
            </a:r>
          </a:p>
        </p:txBody>
      </p:sp>
      <p:sp>
        <p:nvSpPr>
          <p:cNvPr id="44" name="Rectangle 45"/>
          <p:cNvSpPr>
            <a:spLocks noChangeArrowheads="1"/>
          </p:cNvSpPr>
          <p:nvPr/>
        </p:nvSpPr>
        <p:spPr bwMode="auto">
          <a:xfrm>
            <a:off x="4485549" y="2533336"/>
            <a:ext cx="74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FF0000"/>
                </a:solidFill>
              </a:rPr>
              <a:t>13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45" name="Rectangle 46"/>
          <p:cNvSpPr>
            <a:spLocks noChangeArrowheads="1"/>
          </p:cNvSpPr>
          <p:nvPr/>
        </p:nvSpPr>
        <p:spPr bwMode="auto">
          <a:xfrm>
            <a:off x="3945799" y="2533336"/>
            <a:ext cx="466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/>
              <a:t>1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46" name="Rectangle 47"/>
          <p:cNvSpPr>
            <a:spLocks noChangeArrowheads="1"/>
          </p:cNvSpPr>
          <p:nvPr/>
        </p:nvSpPr>
        <p:spPr bwMode="auto">
          <a:xfrm>
            <a:off x="5204687" y="2533336"/>
            <a:ext cx="74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FF0000"/>
                </a:solidFill>
              </a:rPr>
              <a:t>13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 smtClean="0"/>
              <a:t>Задачи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2" y="1241680"/>
            <a:ext cx="7435703" cy="1478659"/>
          </a:xfrm>
        </p:spPr>
        <p:txBody>
          <a:bodyPr/>
          <a:lstStyle/>
          <a:p>
            <a:pPr marL="0" indent="0"/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Перевести из шестнадцатеричной системы в восьмеричную числа 3</a:t>
            </a:r>
            <a:r>
              <a:rPr lang="en-US" altLang="ru-RU" sz="2000" b="1" dirty="0" smtClean="0"/>
              <a:t>D2</a:t>
            </a:r>
            <a:r>
              <a:rPr lang="ru-RU" altLang="ru-RU" sz="2000" b="1" baseline="-25000" dirty="0" smtClean="0"/>
              <a:t>16 </a:t>
            </a:r>
            <a:r>
              <a:rPr lang="ru-RU" altLang="ru-RU" sz="2000" b="1" dirty="0" smtClean="0"/>
              <a:t>, </a:t>
            </a:r>
            <a:r>
              <a:rPr lang="en-US" altLang="ru-RU" sz="2000" b="1" dirty="0" smtClean="0"/>
              <a:t>A2E9</a:t>
            </a:r>
            <a:r>
              <a:rPr lang="en-US" altLang="ru-RU" sz="2000" b="1" baseline="-25000" dirty="0" smtClean="0"/>
              <a:t>16</a:t>
            </a:r>
            <a:r>
              <a:rPr lang="ru-RU" altLang="ru-RU" sz="2000" b="1" dirty="0" smtClean="0"/>
              <a:t>,</a:t>
            </a:r>
            <a:r>
              <a:rPr lang="ru-RU" altLang="ru-RU" sz="2000" b="1" baseline="-25000" dirty="0" smtClean="0"/>
              <a:t> </a:t>
            </a:r>
            <a:r>
              <a:rPr lang="en-US" altLang="ru-RU" sz="2000" b="1" dirty="0" smtClean="0"/>
              <a:t>BC47</a:t>
            </a:r>
            <a:r>
              <a:rPr lang="en-US" altLang="ru-RU" sz="2000" b="1" baseline="-25000" dirty="0" smtClean="0"/>
              <a:t>16</a:t>
            </a:r>
            <a:endParaRPr lang="ru-RU" altLang="ru-RU" sz="2000" b="1" baseline="-25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Решить примеры </a:t>
            </a:r>
            <a:endParaRPr lang="ru-RU" altLang="ru-RU" sz="2000" b="1" dirty="0"/>
          </a:p>
          <a:p>
            <a:pPr marL="342900" indent="-342900">
              <a:buFont typeface="+mj-lt"/>
              <a:buAutoNum type="arabicPeriod"/>
            </a:pPr>
            <a:endParaRPr lang="ru-RU" altLang="ru-RU" sz="2000" b="1" dirty="0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380808" y="2438399"/>
            <a:ext cx="2520950" cy="20526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ru-RU" sz="4000" dirty="0">
                <a:latin typeface="Arial" charset="0"/>
              </a:rPr>
              <a:t>С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В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А</a:t>
            </a:r>
            <a:r>
              <a:rPr lang="en-US" sz="4000" baseline="-25000" dirty="0">
                <a:latin typeface="Arial" charset="0"/>
              </a:rPr>
              <a:t>16</a:t>
            </a:r>
          </a:p>
          <a:p>
            <a:pPr algn="r">
              <a:defRPr/>
            </a:pPr>
            <a:r>
              <a:rPr lang="en-US" sz="4000" dirty="0">
                <a:latin typeface="Arial" charset="0"/>
              </a:rPr>
              <a:t>+   A 5 9</a:t>
            </a:r>
            <a:r>
              <a:rPr lang="en-US" sz="4000" baseline="-25000" dirty="0">
                <a:latin typeface="Arial" charset="0"/>
              </a:rPr>
              <a:t>16</a:t>
            </a:r>
            <a:endParaRPr lang="en-US" sz="4000" dirty="0">
              <a:latin typeface="Arial" charset="0"/>
            </a:endParaRPr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1826260" y="3832860"/>
            <a:ext cx="19796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705966" y="2438399"/>
            <a:ext cx="2520950" cy="205263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2"/>
            </a:outerShdw>
          </a:effectLst>
        </p:spPr>
        <p:txBody>
          <a:bodyPr wrap="none"/>
          <a:lstStyle/>
          <a:p>
            <a:pPr algn="r">
              <a:defRPr/>
            </a:pPr>
            <a:r>
              <a:rPr lang="en-US" sz="4000" dirty="0">
                <a:latin typeface="Arial" charset="0"/>
              </a:rPr>
              <a:t>A</a:t>
            </a:r>
            <a:r>
              <a:rPr lang="en-US" sz="4000" dirty="0" smtClean="0">
                <a:latin typeface="Arial" charset="0"/>
              </a:rPr>
              <a:t> </a:t>
            </a:r>
            <a:r>
              <a:rPr lang="en-US" sz="4000" dirty="0">
                <a:latin typeface="Arial" charset="0"/>
              </a:rPr>
              <a:t>5</a:t>
            </a:r>
            <a:r>
              <a:rPr lang="en-US" sz="4000" dirty="0" smtClean="0">
                <a:latin typeface="Arial" charset="0"/>
              </a:rPr>
              <a:t> </a:t>
            </a:r>
            <a:r>
              <a:rPr lang="en-US" sz="4000" dirty="0">
                <a:latin typeface="Arial" charset="0"/>
              </a:rPr>
              <a:t>9</a:t>
            </a:r>
            <a:r>
              <a:rPr lang="en-US" sz="4000" baseline="-25000" dirty="0" smtClean="0">
                <a:latin typeface="Arial" charset="0"/>
              </a:rPr>
              <a:t>16</a:t>
            </a:r>
            <a:endParaRPr lang="en-US" sz="4000" baseline="-25000" dirty="0">
              <a:latin typeface="Arial" charset="0"/>
            </a:endParaRPr>
          </a:p>
          <a:p>
            <a:pPr algn="r">
              <a:defRPr/>
            </a:pPr>
            <a:r>
              <a:rPr lang="ru-RU" sz="4000" dirty="0">
                <a:latin typeface="Arial" charset="0"/>
              </a:rPr>
              <a:t>–</a:t>
            </a:r>
            <a:r>
              <a:rPr lang="en-US" sz="4000" dirty="0">
                <a:latin typeface="Arial" charset="0"/>
              </a:rPr>
              <a:t>   </a:t>
            </a:r>
            <a:r>
              <a:rPr lang="en-US" sz="4000" dirty="0" smtClean="0">
                <a:latin typeface="Arial" charset="0"/>
              </a:rPr>
              <a:t>1 </a:t>
            </a:r>
            <a:r>
              <a:rPr lang="en-US" sz="4000" dirty="0">
                <a:latin typeface="Arial" charset="0"/>
              </a:rPr>
              <a:t>B</a:t>
            </a:r>
            <a:r>
              <a:rPr lang="en-US" sz="4000" dirty="0" smtClean="0">
                <a:latin typeface="Arial" charset="0"/>
              </a:rPr>
              <a:t> </a:t>
            </a:r>
            <a:r>
              <a:rPr lang="en-US" sz="4000" dirty="0">
                <a:latin typeface="Arial" charset="0"/>
              </a:rPr>
              <a:t>A</a:t>
            </a:r>
            <a:r>
              <a:rPr lang="en-US" sz="4000" baseline="-25000" dirty="0" smtClean="0">
                <a:latin typeface="Arial" charset="0"/>
              </a:rPr>
              <a:t>16</a:t>
            </a:r>
            <a:endParaRPr lang="en-US" sz="4000" dirty="0">
              <a:latin typeface="Arial" charset="0"/>
            </a:endParaRPr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5174278" y="3806824"/>
            <a:ext cx="19796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Непозиционные системы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78588" y="1169582"/>
            <a:ext cx="7212420" cy="3643423"/>
          </a:xfrm>
        </p:spPr>
        <p:txBody>
          <a:bodyPr/>
          <a:lstStyle/>
          <a:p>
            <a:pPr marL="0" indent="0"/>
            <a:r>
              <a:rPr lang="ru-RU" sz="2400" b="1" dirty="0" smtClean="0"/>
              <a:t>Римская система счисления:</a:t>
            </a:r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I </a:t>
            </a:r>
            <a:r>
              <a:rPr lang="en-US" altLang="ru-RU" sz="1800" dirty="0">
                <a:solidFill>
                  <a:schemeClr val="tx1"/>
                </a:solidFill>
              </a:rPr>
              <a:t>–</a:t>
            </a:r>
            <a:r>
              <a:rPr lang="en-US" altLang="ru-RU" sz="1800" dirty="0">
                <a:solidFill>
                  <a:schemeClr val="accent2"/>
                </a:solidFill>
              </a:rPr>
              <a:t> </a:t>
            </a:r>
            <a:r>
              <a:rPr lang="ru-RU" altLang="ru-RU" sz="1800" dirty="0"/>
              <a:t>1 (палец),</a:t>
            </a:r>
            <a:r>
              <a:rPr lang="en-US" altLang="ru-RU" sz="1800" dirty="0"/>
              <a:t>    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V</a:t>
            </a:r>
            <a:r>
              <a:rPr lang="en-US" altLang="ru-RU" sz="1800" dirty="0"/>
              <a:t> – 5</a:t>
            </a:r>
            <a:r>
              <a:rPr lang="ru-RU" altLang="ru-RU" sz="1800" dirty="0"/>
              <a:t> (раскрытая ладонь, 5 пальцев)</a:t>
            </a:r>
            <a:r>
              <a:rPr lang="en-US" altLang="ru-RU" sz="1800" dirty="0"/>
              <a:t>, 	  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X</a:t>
            </a:r>
            <a:r>
              <a:rPr lang="en-US" altLang="ru-RU" sz="1800" dirty="0"/>
              <a:t> – 10</a:t>
            </a:r>
            <a:r>
              <a:rPr lang="ru-RU" altLang="ru-RU" sz="1800" dirty="0"/>
              <a:t> (две ладони)</a:t>
            </a:r>
            <a:r>
              <a:rPr lang="en-US" altLang="ru-RU" sz="1800" dirty="0"/>
              <a:t>,   	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L</a:t>
            </a:r>
            <a:r>
              <a:rPr lang="en-US" altLang="ru-RU" sz="1800" dirty="0"/>
              <a:t> – 50, 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C</a:t>
            </a:r>
            <a:r>
              <a:rPr lang="en-US" altLang="ru-RU" sz="1800" dirty="0"/>
              <a:t> – 100</a:t>
            </a:r>
            <a:r>
              <a:rPr lang="ru-RU" altLang="ru-RU" sz="1800" dirty="0"/>
              <a:t> (</a:t>
            </a:r>
            <a:r>
              <a:rPr lang="en-US" altLang="ru-RU" sz="1800" i="1" dirty="0"/>
              <a:t>Centum</a:t>
            </a:r>
            <a:r>
              <a:rPr lang="ru-RU" altLang="ru-RU" sz="1800" dirty="0"/>
              <a:t>)</a:t>
            </a:r>
            <a:r>
              <a:rPr lang="en-US" altLang="ru-RU" sz="1800" dirty="0"/>
              <a:t>, 	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D</a:t>
            </a:r>
            <a:r>
              <a:rPr lang="en-US" altLang="ru-RU" sz="1800" dirty="0"/>
              <a:t> – 500 </a:t>
            </a:r>
            <a:r>
              <a:rPr lang="ru-RU" altLang="ru-RU" sz="1800" dirty="0"/>
              <a:t>(</a:t>
            </a:r>
            <a:r>
              <a:rPr lang="en-US" altLang="ru-RU" sz="1800" i="1" dirty="0" err="1"/>
              <a:t>Demimille</a:t>
            </a:r>
            <a:r>
              <a:rPr lang="ru-RU" altLang="ru-RU" sz="1800" dirty="0"/>
              <a:t>)</a:t>
            </a:r>
            <a:r>
              <a:rPr lang="en-US" altLang="ru-RU" sz="1800" dirty="0"/>
              <a:t>,   </a:t>
            </a:r>
            <a:endParaRPr lang="ru-RU" altLang="ru-RU" sz="1800" dirty="0"/>
          </a:p>
          <a:p>
            <a:pPr>
              <a:spcAft>
                <a:spcPts val="1200"/>
              </a:spcAft>
            </a:pPr>
            <a:r>
              <a:rPr lang="en-US" altLang="ru-RU" sz="1800" b="1" dirty="0"/>
              <a:t>M</a:t>
            </a:r>
            <a:r>
              <a:rPr lang="en-US" altLang="ru-RU" sz="1800" dirty="0"/>
              <a:t> – 1000 (</a:t>
            </a:r>
            <a:r>
              <a:rPr lang="en-US" altLang="ru-RU" sz="1800" i="1" dirty="0"/>
              <a:t>Mille</a:t>
            </a:r>
            <a:r>
              <a:rPr lang="en-US" altLang="ru-RU" sz="1800" dirty="0" smtClean="0"/>
              <a:t>)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1504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94799" y="15358"/>
            <a:ext cx="7212420" cy="2941674"/>
          </a:xfrm>
        </p:spPr>
        <p:txBody>
          <a:bodyPr/>
          <a:lstStyle/>
          <a:p>
            <a:pPr marL="0" indent="0"/>
            <a:r>
              <a:rPr lang="ru-RU" sz="2400" b="1" dirty="0" smtClean="0"/>
              <a:t>Римская система счисления:</a:t>
            </a:r>
          </a:p>
          <a:p>
            <a:pPr marL="0" indent="0">
              <a:spcBef>
                <a:spcPct val="50000"/>
              </a:spcBef>
            </a:pPr>
            <a:r>
              <a:rPr lang="ru-RU" altLang="ru-RU" sz="1600" b="1" dirty="0">
                <a:solidFill>
                  <a:schemeClr val="tx1"/>
                </a:solidFill>
              </a:rPr>
              <a:t>Правила</a:t>
            </a:r>
            <a:r>
              <a:rPr lang="en-US" altLang="ru-RU" sz="1600" b="1" dirty="0">
                <a:solidFill>
                  <a:schemeClr val="tx1"/>
                </a:solidFill>
              </a:rPr>
              <a:t>:</a:t>
            </a:r>
            <a:endParaRPr lang="ru-RU" altLang="ru-RU" sz="1600" b="1" dirty="0">
              <a:solidFill>
                <a:schemeClr val="tx1"/>
              </a:solidFill>
            </a:endParaRP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(обычно) не ставят больше </a:t>
            </a:r>
            <a:r>
              <a:rPr lang="ru-RU" altLang="ru-RU" sz="1600" b="1" dirty="0">
                <a:solidFill>
                  <a:schemeClr val="tx1"/>
                </a:solidFill>
              </a:rPr>
              <a:t>трех</a:t>
            </a:r>
            <a:r>
              <a:rPr lang="ru-RU" altLang="ru-RU" sz="1600" dirty="0">
                <a:solidFill>
                  <a:schemeClr val="tx1"/>
                </a:solidFill>
              </a:rPr>
              <a:t> </a:t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1600" dirty="0">
                <a:solidFill>
                  <a:schemeClr val="tx1"/>
                </a:solidFill>
              </a:rPr>
              <a:t>одинаковых цифр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подряд</a:t>
            </a: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если </a:t>
            </a:r>
            <a:r>
              <a:rPr lang="ru-RU" altLang="ru-RU" sz="1600" b="1" dirty="0">
                <a:solidFill>
                  <a:schemeClr val="tx1"/>
                </a:solidFill>
              </a:rPr>
              <a:t>младшая</a:t>
            </a:r>
            <a:r>
              <a:rPr lang="ru-RU" altLang="ru-RU" sz="1600" dirty="0">
                <a:solidFill>
                  <a:schemeClr val="tx1"/>
                </a:solidFill>
              </a:rPr>
              <a:t> цифра (только </a:t>
            </a:r>
            <a:r>
              <a:rPr lang="ru-RU" altLang="ru-RU" sz="1600" b="1" dirty="0">
                <a:solidFill>
                  <a:schemeClr val="tx1"/>
                </a:solidFill>
              </a:rPr>
              <a:t>одна</a:t>
            </a:r>
            <a:r>
              <a:rPr lang="ru-RU" altLang="ru-RU" sz="1600" dirty="0">
                <a:solidFill>
                  <a:schemeClr val="tx1"/>
                </a:solidFill>
              </a:rPr>
              <a:t>!) стоит </a:t>
            </a:r>
            <a:r>
              <a:rPr lang="ru-RU" altLang="ru-RU" sz="1600" b="1" dirty="0">
                <a:solidFill>
                  <a:schemeClr val="tx1"/>
                </a:solidFill>
              </a:rPr>
              <a:t>слева</a:t>
            </a:r>
            <a:r>
              <a:rPr lang="ru-RU" altLang="ru-RU" sz="1600" dirty="0">
                <a:solidFill>
                  <a:schemeClr val="tx1"/>
                </a:solidFill>
              </a:rPr>
              <a:t> от старшей, она вычитается из суммы </a:t>
            </a:r>
            <a:r>
              <a:rPr lang="en-US" altLang="ru-RU" sz="1600" dirty="0">
                <a:solidFill>
                  <a:schemeClr val="tx1"/>
                </a:solidFill>
              </a:rPr>
              <a:t>(</a:t>
            </a:r>
            <a:r>
              <a:rPr lang="ru-RU" altLang="ru-RU" sz="1600" i="1" dirty="0">
                <a:solidFill>
                  <a:schemeClr val="tx1"/>
                </a:solidFill>
              </a:rPr>
              <a:t>частично</a:t>
            </a:r>
            <a:r>
              <a:rPr lang="ru-RU" altLang="ru-RU" sz="1600" dirty="0">
                <a:solidFill>
                  <a:schemeClr val="tx1"/>
                </a:solidFill>
              </a:rPr>
              <a:t> непозиционная!)</a:t>
            </a:r>
          </a:p>
          <a:p>
            <a:pPr marL="0" indent="0">
              <a:spcBef>
                <a:spcPct val="50000"/>
              </a:spcBef>
            </a:pPr>
            <a:r>
              <a:rPr lang="ru-RU" altLang="ru-RU" sz="1600" b="1" dirty="0">
                <a:solidFill>
                  <a:schemeClr val="tx1"/>
                </a:solidFill>
              </a:rPr>
              <a:t>Примеры</a:t>
            </a:r>
            <a:r>
              <a:rPr lang="en-US" altLang="ru-RU" sz="1600" b="1" dirty="0">
                <a:solidFill>
                  <a:schemeClr val="tx1"/>
                </a:solidFill>
              </a:rPr>
              <a:t>:</a:t>
            </a:r>
            <a:r>
              <a:rPr lang="ru-RU" altLang="ru-RU" sz="1600" b="1" dirty="0">
                <a:solidFill>
                  <a:schemeClr val="tx1"/>
                </a:solidFill>
              </a:rPr>
              <a:t>   </a:t>
            </a:r>
          </a:p>
          <a:p>
            <a:pPr marL="0" indent="0">
              <a:spcBef>
                <a:spcPct val="20000"/>
              </a:spcBef>
              <a:buClr>
                <a:schemeClr val="tx1"/>
              </a:buClr>
            </a:pPr>
            <a:r>
              <a:rPr lang="ru-RU" altLang="ru-RU" sz="1600" dirty="0">
                <a:solidFill>
                  <a:schemeClr val="tx1"/>
                </a:solidFill>
              </a:rPr>
              <a:t>        </a:t>
            </a:r>
            <a:r>
              <a:rPr lang="en-US" altLang="ru-RU" sz="1600" dirty="0">
                <a:solidFill>
                  <a:schemeClr val="tx1"/>
                </a:solidFill>
              </a:rPr>
              <a:t>MDC</a:t>
            </a:r>
            <a:r>
              <a:rPr lang="en-US" altLang="ru-RU" sz="1600" b="1" dirty="0">
                <a:solidFill>
                  <a:schemeClr val="tx1"/>
                </a:solidFill>
              </a:rPr>
              <a:t>X</a:t>
            </a:r>
            <a:r>
              <a:rPr lang="en-US" altLang="ru-RU" sz="1600" dirty="0">
                <a:solidFill>
                  <a:schemeClr val="tx1"/>
                </a:solidFill>
              </a:rPr>
              <a:t>L</a:t>
            </a:r>
            <a:r>
              <a:rPr lang="en-US" altLang="ru-RU" sz="1600" b="1" dirty="0">
                <a:solidFill>
                  <a:schemeClr val="tx1"/>
                </a:solidFill>
              </a:rPr>
              <a:t>I</a:t>
            </a:r>
            <a:r>
              <a:rPr lang="en-US" altLang="ru-RU" sz="1600" dirty="0">
                <a:solidFill>
                  <a:schemeClr val="tx1"/>
                </a:solidFill>
              </a:rPr>
              <a:t>V =</a:t>
            </a:r>
            <a:endParaRPr lang="ru-RU" altLang="ru-RU" sz="1600" dirty="0">
              <a:solidFill>
                <a:schemeClr val="tx1"/>
              </a:solidFill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1688977" y="3399945"/>
            <a:ext cx="1008062" cy="936625"/>
            <a:chOff x="1247" y="2523"/>
            <a:chExt cx="635" cy="590"/>
          </a:xfrm>
        </p:grpSpPr>
        <p:sp>
          <p:nvSpPr>
            <p:cNvPr id="6" name="Oval 20"/>
            <p:cNvSpPr>
              <a:spLocks noChangeArrowheads="1"/>
            </p:cNvSpPr>
            <p:nvPr/>
          </p:nvSpPr>
          <p:spPr bwMode="auto">
            <a:xfrm>
              <a:off x="1247" y="2750"/>
              <a:ext cx="635" cy="3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Line 22"/>
            <p:cNvSpPr>
              <a:spLocks noChangeShapeType="1"/>
            </p:cNvSpPr>
            <p:nvPr/>
          </p:nvSpPr>
          <p:spPr bwMode="auto">
            <a:xfrm flipV="1">
              <a:off x="1565" y="2523"/>
              <a:ext cx="0" cy="22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36677" y="2499832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1000</a:t>
            </a:r>
            <a:endParaRPr lang="ru-RU" altLang="ru-RU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28839" y="2499832"/>
            <a:ext cx="95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+ 500</a:t>
            </a:r>
            <a:endParaRPr lang="ru-RU" altLang="ru-RU" sz="24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992439" y="2499832"/>
            <a:ext cx="95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+ 100</a:t>
            </a:r>
            <a:endParaRPr lang="ru-RU" altLang="ru-RU" sz="240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857627" y="2499832"/>
            <a:ext cx="77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– 10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505327" y="2499832"/>
            <a:ext cx="785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+ 50</a:t>
            </a:r>
            <a:endParaRPr lang="ru-RU" altLang="ru-RU" sz="2400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224464" y="2499832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– 1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6729289" y="2499832"/>
            <a:ext cx="615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+ 5</a:t>
            </a:r>
            <a:endParaRPr lang="ru-RU" altLang="ru-RU" sz="2400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752352" y="3039582"/>
            <a:ext cx="5208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2389 = 2000   +   300   +    80    +    9</a:t>
            </a:r>
            <a:endParaRPr lang="ru-RU" altLang="ru-RU" sz="2400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25377" y="4552470"/>
            <a:ext cx="4287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2389 = M M C C C L X X X I X</a:t>
            </a:r>
            <a:endParaRPr lang="ru-RU" altLang="ru-RU" sz="2400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804864" y="3820632"/>
            <a:ext cx="77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M M</a:t>
            </a:r>
            <a:endParaRPr lang="ru-RU" altLang="ru-RU" sz="2400" b="1"/>
          </a:p>
        </p:txBody>
      </p: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2976439" y="3399945"/>
            <a:ext cx="1008063" cy="936625"/>
            <a:chOff x="1247" y="2523"/>
            <a:chExt cx="635" cy="590"/>
          </a:xfrm>
        </p:grpSpPr>
        <p:sp>
          <p:nvSpPr>
            <p:cNvPr id="20" name="Oval 26"/>
            <p:cNvSpPr>
              <a:spLocks noChangeArrowheads="1"/>
            </p:cNvSpPr>
            <p:nvPr/>
          </p:nvSpPr>
          <p:spPr bwMode="auto">
            <a:xfrm>
              <a:off x="1247" y="2750"/>
              <a:ext cx="635" cy="3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 flipV="1">
              <a:off x="1565" y="2523"/>
              <a:ext cx="0" cy="22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3057402" y="3831745"/>
            <a:ext cx="846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CCC</a:t>
            </a:r>
            <a:endParaRPr lang="ru-RU" altLang="ru-RU" sz="2400" b="1"/>
          </a:p>
        </p:txBody>
      </p:sp>
      <p:grpSp>
        <p:nvGrpSpPr>
          <p:cNvPr id="23" name="Group 28"/>
          <p:cNvGrpSpPr>
            <a:grpSpLocks/>
          </p:cNvGrpSpPr>
          <p:nvPr/>
        </p:nvGrpSpPr>
        <p:grpSpPr bwMode="auto">
          <a:xfrm>
            <a:off x="4225802" y="3399945"/>
            <a:ext cx="1008062" cy="936625"/>
            <a:chOff x="1247" y="2523"/>
            <a:chExt cx="635" cy="590"/>
          </a:xfrm>
        </p:grpSpPr>
        <p:sp>
          <p:nvSpPr>
            <p:cNvPr id="24" name="Oval 29"/>
            <p:cNvSpPr>
              <a:spLocks noChangeArrowheads="1"/>
            </p:cNvSpPr>
            <p:nvPr/>
          </p:nvSpPr>
          <p:spPr bwMode="auto">
            <a:xfrm>
              <a:off x="1247" y="2750"/>
              <a:ext cx="635" cy="3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1565" y="2523"/>
              <a:ext cx="0" cy="22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Rectangle 31"/>
          <p:cNvSpPr>
            <a:spLocks noChangeArrowheads="1"/>
          </p:cNvSpPr>
          <p:nvPr/>
        </p:nvSpPr>
        <p:spPr bwMode="auto">
          <a:xfrm>
            <a:off x="4241677" y="3831745"/>
            <a:ext cx="979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LXXX</a:t>
            </a:r>
            <a:endParaRPr lang="ru-RU" altLang="ru-RU" sz="2400" b="1"/>
          </a:p>
        </p:txBody>
      </p:sp>
      <p:grpSp>
        <p:nvGrpSpPr>
          <p:cNvPr id="27" name="Group 32"/>
          <p:cNvGrpSpPr>
            <a:grpSpLocks/>
          </p:cNvGrpSpPr>
          <p:nvPr/>
        </p:nvGrpSpPr>
        <p:grpSpPr bwMode="auto">
          <a:xfrm>
            <a:off x="5273552" y="3399945"/>
            <a:ext cx="1008062" cy="936625"/>
            <a:chOff x="1247" y="2523"/>
            <a:chExt cx="635" cy="590"/>
          </a:xfrm>
        </p:grpSpPr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1247" y="2750"/>
              <a:ext cx="635" cy="3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 flipV="1">
              <a:off x="1565" y="2523"/>
              <a:ext cx="0" cy="22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5541839" y="3831745"/>
            <a:ext cx="47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/>
              <a:t>IX</a:t>
            </a:r>
            <a:endParaRPr lang="ru-RU" altLang="ru-RU" sz="2400" b="1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7305552" y="2499832"/>
            <a:ext cx="1125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= </a:t>
            </a:r>
            <a:r>
              <a:rPr lang="en-US" altLang="ru-RU" sz="2400" dirty="0"/>
              <a:t>1</a:t>
            </a:r>
            <a:r>
              <a:rPr lang="ru-RU" altLang="ru-RU" sz="2400" dirty="0"/>
              <a:t>644</a:t>
            </a:r>
          </a:p>
        </p:txBody>
      </p:sp>
    </p:spTree>
    <p:extLst>
      <p:ext uri="{BB962C8B-B14F-4D97-AF65-F5344CB8AC3E}">
        <p14:creationId xmlns:p14="http://schemas.microsoft.com/office/powerpoint/2010/main" val="23335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Римская система счисления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790352" y="1219201"/>
            <a:ext cx="7212420" cy="3721394"/>
          </a:xfrm>
        </p:spPr>
        <p:txBody>
          <a:bodyPr/>
          <a:lstStyle/>
          <a:p>
            <a:pPr marL="0" indent="0">
              <a:spcBef>
                <a:spcPct val="50000"/>
              </a:spcBef>
            </a:pPr>
            <a:r>
              <a:rPr lang="ru-RU" altLang="ru-RU" sz="1600" b="1" dirty="0">
                <a:solidFill>
                  <a:srgbClr val="FF0000"/>
                </a:solidFill>
              </a:rPr>
              <a:t>Недостатки</a:t>
            </a:r>
            <a:r>
              <a:rPr lang="en-US" altLang="ru-RU" sz="1600" b="1" dirty="0">
                <a:solidFill>
                  <a:srgbClr val="FF0000"/>
                </a:solidFill>
              </a:rPr>
              <a:t>:</a:t>
            </a:r>
            <a:endParaRPr lang="ru-RU" altLang="ru-RU" sz="1600" b="1" dirty="0">
              <a:solidFill>
                <a:srgbClr val="FF0000"/>
              </a:solidFill>
            </a:endParaRP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для записи </a:t>
            </a:r>
            <a:r>
              <a:rPr lang="ru-RU" altLang="ru-RU" sz="1600" b="1" dirty="0">
                <a:solidFill>
                  <a:schemeClr val="tx1"/>
                </a:solidFill>
              </a:rPr>
              <a:t>больших чисел</a:t>
            </a:r>
            <a:r>
              <a:rPr lang="ru-RU" altLang="ru-RU" sz="1600" dirty="0">
                <a:solidFill>
                  <a:schemeClr val="tx1"/>
                </a:solidFill>
              </a:rPr>
              <a:t> (</a:t>
            </a:r>
            <a:r>
              <a:rPr lang="en-US" altLang="ru-RU" sz="1600" dirty="0">
                <a:solidFill>
                  <a:schemeClr val="tx1"/>
                </a:solidFill>
              </a:rPr>
              <a:t>&gt;3999) </a:t>
            </a:r>
            <a:r>
              <a:rPr lang="ru-RU" altLang="ru-RU" sz="1600" dirty="0">
                <a:solidFill>
                  <a:schemeClr val="tx1"/>
                </a:solidFill>
              </a:rPr>
              <a:t>надо вводить новые знаки-цифры (</a:t>
            </a:r>
            <a:r>
              <a:rPr lang="en-US" altLang="ru-RU" sz="1600" b="1" u="sng" dirty="0">
                <a:solidFill>
                  <a:schemeClr val="tx1"/>
                </a:solidFill>
              </a:rPr>
              <a:t>V,</a:t>
            </a:r>
            <a:r>
              <a:rPr lang="en-US" altLang="ru-RU" sz="1600" b="1" dirty="0">
                <a:solidFill>
                  <a:schemeClr val="tx1"/>
                </a:solidFill>
              </a:rPr>
              <a:t> </a:t>
            </a:r>
            <a:r>
              <a:rPr lang="en-US" altLang="ru-RU" sz="1600" b="1" u="sng" dirty="0">
                <a:solidFill>
                  <a:schemeClr val="tx1"/>
                </a:solidFill>
              </a:rPr>
              <a:t>X</a:t>
            </a:r>
            <a:r>
              <a:rPr lang="en-US" altLang="ru-RU" sz="1600" b="1" dirty="0">
                <a:solidFill>
                  <a:schemeClr val="tx1"/>
                </a:solidFill>
              </a:rPr>
              <a:t>, </a:t>
            </a:r>
            <a:r>
              <a:rPr lang="en-US" altLang="ru-RU" sz="1600" b="1" u="sng" dirty="0">
                <a:solidFill>
                  <a:schemeClr val="tx1"/>
                </a:solidFill>
              </a:rPr>
              <a:t>L</a:t>
            </a:r>
            <a:r>
              <a:rPr lang="en-US" altLang="ru-RU" sz="1600" b="1" dirty="0">
                <a:solidFill>
                  <a:schemeClr val="tx1"/>
                </a:solidFill>
              </a:rPr>
              <a:t>, </a:t>
            </a:r>
            <a:r>
              <a:rPr lang="en-US" altLang="ru-RU" sz="1600" b="1" u="sng" dirty="0">
                <a:solidFill>
                  <a:schemeClr val="tx1"/>
                </a:solidFill>
              </a:rPr>
              <a:t>C</a:t>
            </a:r>
            <a:r>
              <a:rPr lang="en-US" altLang="ru-RU" sz="1600" b="1" dirty="0">
                <a:solidFill>
                  <a:schemeClr val="tx1"/>
                </a:solidFill>
              </a:rPr>
              <a:t>, </a:t>
            </a:r>
            <a:r>
              <a:rPr lang="en-US" altLang="ru-RU" sz="1600" b="1" u="sng" dirty="0">
                <a:solidFill>
                  <a:schemeClr val="tx1"/>
                </a:solidFill>
              </a:rPr>
              <a:t>D</a:t>
            </a:r>
            <a:r>
              <a:rPr lang="en-US" altLang="ru-RU" sz="1600" b="1" dirty="0">
                <a:solidFill>
                  <a:schemeClr val="tx1"/>
                </a:solidFill>
              </a:rPr>
              <a:t>, </a:t>
            </a:r>
            <a:r>
              <a:rPr lang="en-US" altLang="ru-RU" sz="1600" b="1" u="sng" dirty="0">
                <a:solidFill>
                  <a:schemeClr val="tx1"/>
                </a:solidFill>
              </a:rPr>
              <a:t>M</a:t>
            </a:r>
            <a:r>
              <a:rPr lang="en-US" altLang="ru-RU" sz="1600" dirty="0">
                <a:solidFill>
                  <a:schemeClr val="tx1"/>
                </a:solidFill>
              </a:rPr>
              <a:t>)</a:t>
            </a:r>
            <a:endParaRPr lang="ru-RU" altLang="ru-RU" sz="1600" u="sng" dirty="0">
              <a:solidFill>
                <a:schemeClr val="tx1"/>
              </a:solidFill>
            </a:endParaRP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как записать дробные числа?</a:t>
            </a: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как выполнять арифметические действия:</a:t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sz="1600" dirty="0">
                <a:solidFill>
                  <a:schemeClr val="tx1"/>
                </a:solidFill>
              </a:rPr>
              <a:t>       </a:t>
            </a:r>
            <a:r>
              <a:rPr lang="ru-RU" altLang="ru-RU" sz="1600" b="1" dirty="0">
                <a:solidFill>
                  <a:schemeClr val="tx1"/>
                </a:solidFill>
              </a:rPr>
              <a:t>CCCLIX + CLXXIV =?</a:t>
            </a:r>
            <a:r>
              <a:rPr lang="ru-RU" altLang="ru-RU" sz="1600" dirty="0">
                <a:solidFill>
                  <a:schemeClr val="tx1"/>
                </a:solidFill>
              </a:rPr>
              <a:t> </a:t>
            </a:r>
          </a:p>
          <a:p>
            <a:pPr marL="0" indent="0">
              <a:spcBef>
                <a:spcPct val="90000"/>
              </a:spcBef>
            </a:pPr>
            <a:r>
              <a:rPr lang="ru-RU" altLang="ru-RU" sz="1600" b="1" dirty="0">
                <a:solidFill>
                  <a:schemeClr val="tx1"/>
                </a:solidFill>
              </a:rPr>
              <a:t>Где используется</a:t>
            </a:r>
            <a:r>
              <a:rPr lang="en-US" altLang="ru-RU" sz="1600" b="1" dirty="0">
                <a:solidFill>
                  <a:schemeClr val="tx1"/>
                </a:solidFill>
              </a:rPr>
              <a:t>:</a:t>
            </a:r>
            <a:endParaRPr lang="ru-RU" altLang="ru-RU" sz="1600" b="1" dirty="0">
              <a:solidFill>
                <a:schemeClr val="tx1"/>
              </a:solidFill>
            </a:endParaRP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номера глав в </a:t>
            </a:r>
            <a:r>
              <a:rPr lang="ru-RU" altLang="ru-RU" sz="1600" dirty="0" smtClean="0">
                <a:solidFill>
                  <a:schemeClr val="tx1"/>
                </a:solidFill>
              </a:rPr>
              <a:t>книгах</a:t>
            </a:r>
            <a:endParaRPr lang="en-US" altLang="ru-RU" sz="1600" b="1" i="1" dirty="0">
              <a:solidFill>
                <a:schemeClr val="tx1"/>
              </a:solidFill>
            </a:endParaRP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обозначение веков: «</a:t>
            </a:r>
            <a:r>
              <a:rPr lang="ru-RU" altLang="ru-RU" sz="1600" b="1" i="1" dirty="0">
                <a:solidFill>
                  <a:schemeClr val="tx1"/>
                </a:solidFill>
              </a:rPr>
              <a:t>Пираты </a:t>
            </a:r>
            <a:r>
              <a:rPr lang="en-US" altLang="ru-RU" sz="1600" b="1" i="1" dirty="0">
                <a:solidFill>
                  <a:schemeClr val="tx1"/>
                </a:solidFill>
              </a:rPr>
              <a:t>XX </a:t>
            </a:r>
            <a:r>
              <a:rPr lang="ru-RU" altLang="ru-RU" sz="1600" b="1" i="1" dirty="0">
                <a:solidFill>
                  <a:schemeClr val="tx1"/>
                </a:solidFill>
              </a:rPr>
              <a:t>века»</a:t>
            </a:r>
          </a:p>
          <a:p>
            <a:pPr marL="0" lvl="1" indent="0" algn="l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altLang="ru-RU" sz="1600" dirty="0">
                <a:solidFill>
                  <a:schemeClr val="tx1"/>
                </a:solidFill>
              </a:rPr>
              <a:t>циферблат </a:t>
            </a:r>
            <a:r>
              <a:rPr lang="ru-RU" altLang="ru-RU" sz="1600" dirty="0" smtClean="0">
                <a:solidFill>
                  <a:schemeClr val="tx1"/>
                </a:solidFill>
              </a:rPr>
              <a:t>часов</a:t>
            </a:r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5563"/>
            <a:ext cx="7704000" cy="503237"/>
          </a:xfrm>
        </p:spPr>
        <p:txBody>
          <a:bodyPr/>
          <a:lstStyle/>
          <a:p>
            <a:r>
              <a:rPr lang="ru-RU" sz="2800" dirty="0"/>
              <a:t>П</a:t>
            </a:r>
            <a:r>
              <a:rPr lang="ru-RU" sz="2800" dirty="0" smtClean="0"/>
              <a:t>озиционные системы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720000" y="1017725"/>
            <a:ext cx="7212420" cy="2438400"/>
          </a:xfrm>
        </p:spPr>
        <p:txBody>
          <a:bodyPr/>
          <a:lstStyle/>
          <a:p>
            <a:pPr marL="0" indent="0">
              <a:spcBef>
                <a:spcPct val="50000"/>
              </a:spcBef>
            </a:pPr>
            <a:r>
              <a:rPr lang="ru-RU" altLang="ru-RU" sz="2000" b="1" dirty="0">
                <a:solidFill>
                  <a:schemeClr val="tx1"/>
                </a:solidFill>
              </a:rPr>
              <a:t>Позиционная система: </a:t>
            </a:r>
            <a:r>
              <a:rPr lang="ru-RU" altLang="ru-RU" sz="2000" dirty="0">
                <a:solidFill>
                  <a:schemeClr val="tx1"/>
                </a:solidFill>
              </a:rPr>
              <a:t>значение цифры определяется ее позицией в записи числа.</a:t>
            </a:r>
            <a:endParaRPr lang="ru-RU" altLang="ru-RU" sz="2000" b="1" dirty="0">
              <a:solidFill>
                <a:schemeClr val="tx1"/>
              </a:solidFill>
            </a:endParaRPr>
          </a:p>
          <a:p>
            <a:pPr marL="0" indent="0">
              <a:spcBef>
                <a:spcPct val="20000"/>
              </a:spcBef>
            </a:pPr>
            <a:r>
              <a:rPr lang="ru-RU" altLang="ru-RU" sz="2000" b="1" dirty="0">
                <a:solidFill>
                  <a:schemeClr val="tx1"/>
                </a:solidFill>
              </a:rPr>
              <a:t>Десятичная система: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</a:rPr>
              <a:t/>
            </a:r>
            <a:br>
              <a:rPr lang="ru-RU" altLang="ru-RU" sz="2000" b="1" dirty="0">
                <a:solidFill>
                  <a:schemeClr val="tx1"/>
                </a:solidFill>
              </a:rPr>
            </a:br>
            <a:r>
              <a:rPr lang="ru-RU" altLang="ru-RU" sz="1800" dirty="0">
                <a:solidFill>
                  <a:schemeClr val="tx1"/>
                </a:solidFill>
              </a:rPr>
              <a:t>первоначально – счет на пальцах</a:t>
            </a:r>
            <a:br>
              <a:rPr lang="ru-RU" altLang="ru-RU" sz="1800" dirty="0">
                <a:solidFill>
                  <a:schemeClr val="tx1"/>
                </a:solidFill>
              </a:rPr>
            </a:br>
            <a:r>
              <a:rPr lang="ru-RU" altLang="ru-RU" sz="1800" dirty="0">
                <a:solidFill>
                  <a:schemeClr val="tx1"/>
                </a:solidFill>
              </a:rPr>
              <a:t>изобретена в Индии, заимствована арабами, завезена в Европу</a:t>
            </a:r>
          </a:p>
          <a:p>
            <a:pPr marL="0" indent="0">
              <a:spcBef>
                <a:spcPct val="20000"/>
              </a:spcBef>
            </a:pPr>
            <a:r>
              <a:rPr lang="ru-RU" altLang="ru-RU" sz="1800" b="1" dirty="0">
                <a:solidFill>
                  <a:schemeClr val="tx1"/>
                </a:solidFill>
              </a:rPr>
              <a:t>Алфавит: </a:t>
            </a:r>
            <a:r>
              <a:rPr lang="en-US" altLang="ru-RU" sz="1800" dirty="0">
                <a:solidFill>
                  <a:schemeClr val="tx1"/>
                </a:solidFill>
              </a:rPr>
              <a:t>0, 1, 2, 3, 4, 5, 6, 7, 8, 9</a:t>
            </a:r>
            <a:br>
              <a:rPr lang="en-US" altLang="ru-RU" sz="1800" dirty="0">
                <a:solidFill>
                  <a:schemeClr val="tx1"/>
                </a:solidFill>
              </a:rPr>
            </a:br>
            <a:r>
              <a:rPr lang="ru-RU" altLang="ru-RU" sz="1800" b="1" dirty="0">
                <a:solidFill>
                  <a:schemeClr val="tx1"/>
                </a:solidFill>
              </a:rPr>
              <a:t>Основание</a:t>
            </a:r>
            <a:r>
              <a:rPr lang="ru-RU" altLang="ru-RU" sz="1800" dirty="0">
                <a:solidFill>
                  <a:schemeClr val="tx1"/>
                </a:solidFill>
              </a:rPr>
              <a:t> (количество цифр): </a:t>
            </a:r>
            <a:r>
              <a:rPr lang="ru-RU" altLang="ru-RU" sz="18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700338" y="4078288"/>
            <a:ext cx="1030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3  7  8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700338" y="3789363"/>
            <a:ext cx="1008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00B0F0"/>
                </a:solidFill>
              </a:rPr>
              <a:t>2    1    0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2628900" y="3717925"/>
            <a:ext cx="1079500" cy="4318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852863" y="3717925"/>
            <a:ext cx="963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B0F0"/>
                </a:solidFill>
              </a:rPr>
              <a:t>разряды</a:t>
            </a:r>
          </a:p>
        </p:txBody>
      </p:sp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1763713" y="3357563"/>
            <a:ext cx="3152775" cy="504825"/>
            <a:chOff x="1156" y="2568"/>
            <a:chExt cx="1986" cy="318"/>
          </a:xfrm>
        </p:grpSpPr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1156" y="2568"/>
              <a:ext cx="19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сотни   десятки   единицы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1565" y="2750"/>
              <a:ext cx="22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2290" y="2750"/>
              <a:ext cx="22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2064" y="275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708400" y="4654550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2987675" y="465455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197100" y="4654550"/>
            <a:ext cx="69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3205163" y="443865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3636963" y="4438650"/>
            <a:ext cx="2159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flipH="1">
            <a:off x="2628900" y="4438650"/>
            <a:ext cx="2159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3852863" y="4078288"/>
            <a:ext cx="3597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= 3</a:t>
            </a:r>
            <a:r>
              <a:rPr lang="en-US" altLang="ru-RU" sz="2400" b="1" dirty="0">
                <a:cs typeface="Arial" panose="020B0604020202020204" pitchFamily="34" charset="0"/>
              </a:rPr>
              <a:t>·</a:t>
            </a:r>
            <a:r>
              <a:rPr lang="ru-RU" altLang="ru-RU" sz="2400" b="1" dirty="0">
                <a:cs typeface="Arial" panose="020B0604020202020204" pitchFamily="34" charset="0"/>
              </a:rPr>
              <a:t>10</a:t>
            </a:r>
            <a:r>
              <a:rPr lang="ru-RU" altLang="ru-RU" sz="2400" b="1" baseline="30000" dirty="0">
                <a:solidFill>
                  <a:srgbClr val="00B0F0"/>
                </a:solidFill>
                <a:cs typeface="Arial" panose="020B0604020202020204" pitchFamily="34" charset="0"/>
              </a:rPr>
              <a:t>2</a:t>
            </a:r>
            <a:r>
              <a:rPr lang="ru-RU" altLang="ru-RU" sz="2400" b="1" baseline="30000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cs typeface="Arial" panose="020B0604020202020204" pitchFamily="34" charset="0"/>
              </a:rPr>
              <a:t>+ 7</a:t>
            </a:r>
            <a:r>
              <a:rPr lang="en-US" altLang="ru-RU" sz="2400" b="1" dirty="0">
                <a:cs typeface="Arial" panose="020B0604020202020204" pitchFamily="34" charset="0"/>
              </a:rPr>
              <a:t>·</a:t>
            </a:r>
            <a:r>
              <a:rPr lang="ru-RU" altLang="ru-RU" sz="2400" b="1" dirty="0">
                <a:cs typeface="Arial" panose="020B0604020202020204" pitchFamily="34" charset="0"/>
              </a:rPr>
              <a:t>10</a:t>
            </a:r>
            <a:r>
              <a:rPr lang="ru-RU" altLang="ru-RU" sz="2400" b="1" baseline="30000" dirty="0">
                <a:solidFill>
                  <a:srgbClr val="00B0F0"/>
                </a:solidFill>
                <a:cs typeface="Arial" panose="020B0604020202020204" pitchFamily="34" charset="0"/>
              </a:rPr>
              <a:t>1</a:t>
            </a:r>
            <a:r>
              <a:rPr lang="ru-RU" altLang="ru-RU" sz="2400" b="1" baseline="30000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cs typeface="Arial" panose="020B0604020202020204" pitchFamily="34" charset="0"/>
              </a:rPr>
              <a:t>+ 8</a:t>
            </a:r>
            <a:r>
              <a:rPr lang="en-US" altLang="ru-RU" sz="2400" b="1" dirty="0">
                <a:cs typeface="Arial" panose="020B0604020202020204" pitchFamily="34" charset="0"/>
              </a:rPr>
              <a:t>·</a:t>
            </a:r>
            <a:r>
              <a:rPr lang="ru-RU" altLang="ru-RU" sz="2400" b="1" dirty="0">
                <a:cs typeface="Arial" panose="020B0604020202020204" pitchFamily="34" charset="0"/>
              </a:rPr>
              <a:t>10</a:t>
            </a:r>
            <a:r>
              <a:rPr lang="ru-RU" altLang="ru-RU" sz="2400" b="1" baseline="30000" dirty="0">
                <a:solidFill>
                  <a:srgbClr val="00B0F0"/>
                </a:solidFill>
                <a:cs typeface="Arial" panose="020B0604020202020204" pitchFamily="34" charset="0"/>
              </a:rPr>
              <a:t>0</a:t>
            </a:r>
            <a:endParaRPr lang="en-US" altLang="ru-RU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98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 smtClean="0"/>
              <a:t>Задачи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2" y="1241680"/>
            <a:ext cx="7435703" cy="3060961"/>
          </a:xfrm>
        </p:spPr>
        <p:txBody>
          <a:bodyPr/>
          <a:lstStyle/>
          <a:p>
            <a:pPr marL="0" indent="0"/>
            <a:endParaRPr lang="ru-RU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1600" dirty="0" smtClean="0"/>
              <a:t>В </a:t>
            </a:r>
            <a:r>
              <a:rPr lang="ru-RU" altLang="ru-RU" sz="1600" dirty="0"/>
              <a:t>какой системе счисления число 58 записывается как «46</a:t>
            </a:r>
            <a:r>
              <a:rPr lang="en-US" altLang="ru-RU" sz="1600" baseline="-25000" dirty="0"/>
              <a:t>x</a:t>
            </a:r>
            <a:r>
              <a:rPr lang="ru-RU" altLang="ru-RU" sz="1600" dirty="0"/>
              <a:t>»</a:t>
            </a:r>
            <a:r>
              <a:rPr lang="en-US" altLang="ru-RU" sz="1600" dirty="0"/>
              <a:t>? </a:t>
            </a:r>
            <a:r>
              <a:rPr lang="ru-RU" altLang="ru-RU" sz="1600" dirty="0"/>
              <a:t>Определите основание системы счисления </a:t>
            </a:r>
            <a:r>
              <a:rPr lang="en-US" altLang="ru-RU" sz="1600" dirty="0"/>
              <a:t>X</a:t>
            </a:r>
            <a:r>
              <a:rPr lang="en-US" altLang="ru-RU" sz="1600" dirty="0" smtClean="0"/>
              <a:t>.</a:t>
            </a:r>
            <a:endParaRPr lang="ru-RU" altLang="ru-RU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1600" dirty="0" smtClean="0"/>
              <a:t>Найдите </a:t>
            </a:r>
            <a:r>
              <a:rPr lang="ru-RU" altLang="ru-RU" sz="1600" dirty="0"/>
              <a:t>основание системы счисления, в которой выполняется </a:t>
            </a:r>
            <a:r>
              <a:rPr lang="ru-RU" altLang="ru-RU" sz="1600" dirty="0" smtClean="0"/>
              <a:t>равенство </a:t>
            </a:r>
            <a:r>
              <a:rPr lang="en-US" altLang="ru-RU" sz="1600" b="1" dirty="0">
                <a:solidFill>
                  <a:srgbClr val="000000"/>
                </a:solidFill>
              </a:rPr>
              <a:t>1</a:t>
            </a:r>
            <a:r>
              <a:rPr lang="ru-RU" altLang="ru-RU" sz="1600" b="1" dirty="0">
                <a:solidFill>
                  <a:srgbClr val="000000"/>
                </a:solidFill>
              </a:rPr>
              <a:t>6</a:t>
            </a:r>
            <a:r>
              <a:rPr lang="en-US" altLang="ru-RU" sz="1600" b="1" baseline="-25000" dirty="0">
                <a:solidFill>
                  <a:srgbClr val="000000"/>
                </a:solidFill>
              </a:rPr>
              <a:t>x</a:t>
            </a:r>
            <a:r>
              <a:rPr lang="ru-RU" altLang="ru-RU" sz="1600" b="1" dirty="0">
                <a:solidFill>
                  <a:srgbClr val="000000"/>
                </a:solidFill>
              </a:rPr>
              <a:t> + </a:t>
            </a:r>
            <a:r>
              <a:rPr lang="en-US" altLang="ru-RU" sz="1600" b="1" dirty="0">
                <a:solidFill>
                  <a:srgbClr val="000000"/>
                </a:solidFill>
              </a:rPr>
              <a:t>3</a:t>
            </a:r>
            <a:r>
              <a:rPr lang="ru-RU" altLang="ru-RU" sz="1600" b="1" dirty="0">
                <a:solidFill>
                  <a:srgbClr val="000000"/>
                </a:solidFill>
              </a:rPr>
              <a:t>3</a:t>
            </a:r>
            <a:r>
              <a:rPr lang="en-US" altLang="ru-RU" sz="1600" b="1" baseline="-25000" dirty="0">
                <a:solidFill>
                  <a:srgbClr val="000000"/>
                </a:solidFill>
              </a:rPr>
              <a:t>x</a:t>
            </a:r>
            <a:r>
              <a:rPr lang="ru-RU" altLang="ru-RU" sz="1600" b="1" dirty="0">
                <a:solidFill>
                  <a:srgbClr val="000000"/>
                </a:solidFill>
              </a:rPr>
              <a:t> =</a:t>
            </a:r>
            <a:r>
              <a:rPr lang="en-US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>
                <a:solidFill>
                  <a:srgbClr val="000000"/>
                </a:solidFill>
              </a:rPr>
              <a:t>5</a:t>
            </a:r>
            <a:r>
              <a:rPr lang="en-US" altLang="ru-RU" sz="1600" b="1" dirty="0" smtClean="0">
                <a:solidFill>
                  <a:srgbClr val="000000"/>
                </a:solidFill>
              </a:rPr>
              <a:t>2</a:t>
            </a:r>
            <a:r>
              <a:rPr lang="en-US" altLang="ru-RU" sz="1600" b="1" baseline="-25000" dirty="0" smtClean="0">
                <a:solidFill>
                  <a:srgbClr val="000000"/>
                </a:solidFill>
              </a:rPr>
              <a:t>x</a:t>
            </a:r>
            <a:endParaRPr lang="ru-RU" altLang="ru-RU" sz="1600" b="1" baseline="-25000" dirty="0" smtClean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altLang="ru-RU" sz="1600" dirty="0" smtClean="0"/>
              <a:t>Перечислите </a:t>
            </a:r>
            <a:r>
              <a:rPr lang="ru-RU" altLang="ru-RU" sz="1600" dirty="0"/>
              <a:t>через запятую все системы счисления, в которых выполняется </a:t>
            </a:r>
            <a:r>
              <a:rPr lang="ru-RU" altLang="ru-RU" sz="1600" dirty="0" smtClean="0"/>
              <a:t>неравенство </a:t>
            </a:r>
            <a:r>
              <a:rPr lang="en-US" altLang="ru-RU" sz="1600" b="1" dirty="0">
                <a:solidFill>
                  <a:srgbClr val="000000"/>
                </a:solidFill>
              </a:rPr>
              <a:t>21</a:t>
            </a:r>
            <a:r>
              <a:rPr lang="en-US" altLang="ru-RU" sz="1600" b="1" baseline="-25000" dirty="0">
                <a:solidFill>
                  <a:srgbClr val="000000"/>
                </a:solidFill>
              </a:rPr>
              <a:t>x</a:t>
            </a:r>
            <a:r>
              <a:rPr lang="ru-RU" altLang="ru-RU" sz="1600" b="1" dirty="0">
                <a:solidFill>
                  <a:srgbClr val="000000"/>
                </a:solidFill>
              </a:rPr>
              <a:t> + </a:t>
            </a:r>
            <a:r>
              <a:rPr lang="en-US" altLang="ru-RU" sz="1600" b="1" dirty="0">
                <a:solidFill>
                  <a:srgbClr val="000000"/>
                </a:solidFill>
              </a:rPr>
              <a:t>32</a:t>
            </a:r>
            <a:r>
              <a:rPr lang="en-US" altLang="ru-RU" sz="1600" b="1" baseline="-25000" dirty="0">
                <a:solidFill>
                  <a:srgbClr val="000000"/>
                </a:solidFill>
              </a:rPr>
              <a:t>x</a:t>
            </a: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en-US" altLang="ru-RU" sz="1600" b="1" dirty="0">
                <a:solidFill>
                  <a:srgbClr val="000000"/>
                </a:solidFill>
              </a:rPr>
              <a:t>&gt; </a:t>
            </a:r>
            <a:r>
              <a:rPr lang="en-US" altLang="ru-RU" sz="1600" b="1" dirty="0" smtClean="0">
                <a:solidFill>
                  <a:srgbClr val="000000"/>
                </a:solidFill>
              </a:rPr>
              <a:t>102</a:t>
            </a:r>
            <a:r>
              <a:rPr lang="en-US" altLang="ru-RU" sz="1600" b="1" baseline="-25000" dirty="0" smtClean="0">
                <a:solidFill>
                  <a:srgbClr val="000000"/>
                </a:solidFill>
              </a:rPr>
              <a:t>x</a:t>
            </a:r>
            <a:endParaRPr lang="ru-RU" altLang="ru-RU" sz="1600" b="1" baseline="-25000" dirty="0" smtClean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altLang="ru-RU" sz="1600" dirty="0" smtClean="0"/>
              <a:t>Найдите </a:t>
            </a:r>
            <a:r>
              <a:rPr lang="ru-RU" altLang="ru-RU" sz="1600" dirty="0"/>
              <a:t>наименьшее основание системы счисления, в которой запись числа 30 имеет 3 значащих разряда. </a:t>
            </a:r>
            <a:endParaRPr lang="ru-RU" altLang="ru-RU" sz="1600" b="1" dirty="0"/>
          </a:p>
          <a:p>
            <a:pPr marL="342900" indent="-342900">
              <a:buFont typeface="+mj-lt"/>
              <a:buAutoNum type="arabicPeriod"/>
            </a:pPr>
            <a:endParaRPr lang="ru-RU" altLang="ru-RU" sz="1050" b="1" dirty="0"/>
          </a:p>
          <a:p>
            <a:pPr marL="342900" indent="-342900">
              <a:buFont typeface="+mj-lt"/>
              <a:buAutoNum type="arabicPeriod"/>
            </a:pPr>
            <a:endParaRPr lang="ru-RU" alt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797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5563"/>
            <a:ext cx="7704000" cy="503237"/>
          </a:xfrm>
        </p:spPr>
        <p:txBody>
          <a:bodyPr/>
          <a:lstStyle/>
          <a:p>
            <a:r>
              <a:rPr lang="ru-RU" sz="2800" dirty="0" smtClean="0"/>
              <a:t>Двоичная система счисления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21526" y="896213"/>
            <a:ext cx="7212420" cy="2024196"/>
          </a:xfrm>
        </p:spPr>
        <p:txBody>
          <a:bodyPr/>
          <a:lstStyle/>
          <a:p>
            <a:pPr marL="0" indent="0">
              <a:spcBef>
                <a:spcPct val="20000"/>
              </a:spcBef>
            </a:pPr>
            <a:r>
              <a:rPr lang="ru-RU" altLang="ru-RU" sz="1800" b="1" dirty="0" smtClean="0">
                <a:solidFill>
                  <a:schemeClr val="tx1"/>
                </a:solidFill>
              </a:rPr>
              <a:t>Алфавит</a:t>
            </a:r>
            <a:r>
              <a:rPr lang="ru-RU" altLang="ru-RU" sz="1800" b="1" dirty="0">
                <a:solidFill>
                  <a:schemeClr val="tx1"/>
                </a:solidFill>
              </a:rPr>
              <a:t>: </a:t>
            </a:r>
            <a:r>
              <a:rPr lang="en-US" altLang="ru-RU" sz="1800" dirty="0">
                <a:solidFill>
                  <a:schemeClr val="tx1"/>
                </a:solidFill>
              </a:rPr>
              <a:t>0, </a:t>
            </a:r>
            <a:r>
              <a:rPr lang="en-US" altLang="ru-RU" sz="1800" dirty="0" smtClean="0">
                <a:solidFill>
                  <a:schemeClr val="tx1"/>
                </a:solidFill>
              </a:rPr>
              <a:t>1</a:t>
            </a:r>
            <a:r>
              <a:rPr lang="en-US" altLang="ru-RU" sz="1800" dirty="0">
                <a:solidFill>
                  <a:schemeClr val="tx1"/>
                </a:solidFill>
              </a:rPr>
              <a:t/>
            </a:r>
            <a:br>
              <a:rPr lang="en-US" altLang="ru-RU" sz="1800" dirty="0">
                <a:solidFill>
                  <a:schemeClr val="tx1"/>
                </a:solidFill>
              </a:rPr>
            </a:br>
            <a:r>
              <a:rPr lang="ru-RU" altLang="ru-RU" sz="1800" b="1" dirty="0">
                <a:solidFill>
                  <a:schemeClr val="tx1"/>
                </a:solidFill>
              </a:rPr>
              <a:t>Основание</a:t>
            </a:r>
            <a:r>
              <a:rPr lang="ru-RU" altLang="ru-RU" sz="1800" dirty="0">
                <a:solidFill>
                  <a:schemeClr val="tx1"/>
                </a:solidFill>
              </a:rPr>
              <a:t> (количество цифр): </a:t>
            </a:r>
            <a:r>
              <a:rPr lang="ru-RU" altLang="ru-RU" sz="1800" b="1" dirty="0" smtClean="0">
                <a:solidFill>
                  <a:schemeClr val="tx1"/>
                </a:solidFill>
              </a:rPr>
              <a:t>2</a:t>
            </a:r>
          </a:p>
          <a:p>
            <a:pPr marL="0" indent="0">
              <a:spcBef>
                <a:spcPct val="20000"/>
              </a:spcBef>
            </a:pPr>
            <a:r>
              <a:rPr lang="ru-RU" altLang="ru-RU" sz="1800" b="1" dirty="0" smtClean="0">
                <a:solidFill>
                  <a:schemeClr val="tx1"/>
                </a:solidFill>
              </a:rPr>
              <a:t>Все данные в компьютерных устройствах хранятся и обрабатываются как числа, представленные в двоичной системе счисления</a:t>
            </a:r>
            <a:endParaRPr lang="ru-RU" altLang="ru-RU" sz="1800" b="1" dirty="0">
              <a:solidFill>
                <a:schemeClr val="tx1"/>
              </a:solidFill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07888"/>
            <a:ext cx="3378834" cy="189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5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1564</Words>
  <Application>Microsoft Office PowerPoint</Application>
  <PresentationFormat>Экран (16:9)</PresentationFormat>
  <Paragraphs>531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Symbol</vt:lpstr>
      <vt:lpstr>Lato</vt:lpstr>
      <vt:lpstr>Arial</vt:lpstr>
      <vt:lpstr>Courier New</vt:lpstr>
      <vt:lpstr>Sora ExtraBold</vt:lpstr>
      <vt:lpstr>Wingdings</vt:lpstr>
      <vt:lpstr>Sora</vt:lpstr>
      <vt:lpstr>Figtree</vt:lpstr>
      <vt:lpstr>Arial Black</vt:lpstr>
      <vt:lpstr>Design Thinking Workshop by Slidesgo</vt:lpstr>
      <vt:lpstr>Системы счисления</vt:lpstr>
      <vt:lpstr>Определения </vt:lpstr>
      <vt:lpstr>Непозиционные системы счисления </vt:lpstr>
      <vt:lpstr>Непозиционные системы счисления </vt:lpstr>
      <vt:lpstr>Презентация PowerPoint</vt:lpstr>
      <vt:lpstr>Римская система счисления </vt:lpstr>
      <vt:lpstr>Позиционные системы счисления </vt:lpstr>
      <vt:lpstr>Задачи </vt:lpstr>
      <vt:lpstr>Двоичная система счисления </vt:lpstr>
      <vt:lpstr>Перевод целых чисел </vt:lpstr>
      <vt:lpstr>Метод подбора </vt:lpstr>
      <vt:lpstr>Перевод дробных чисел </vt:lpstr>
      <vt:lpstr>Презентация PowerPoint</vt:lpstr>
      <vt:lpstr>Арифметические операции </vt:lpstr>
      <vt:lpstr>Арифметические операции </vt:lpstr>
      <vt:lpstr>Плюсы и минусы двоичной системы </vt:lpstr>
      <vt:lpstr>Задачи </vt:lpstr>
      <vt:lpstr>Восьмеричная система счисления </vt:lpstr>
      <vt:lpstr>Таблица восьмеричных чисел </vt:lpstr>
      <vt:lpstr>Перевод в двоичную и обратно </vt:lpstr>
      <vt:lpstr>Перевод из двоичной системы </vt:lpstr>
      <vt:lpstr>Арифметические операции </vt:lpstr>
      <vt:lpstr>Арифметические операции </vt:lpstr>
      <vt:lpstr>Задачи </vt:lpstr>
      <vt:lpstr>Шестнадцатеричная система счисления </vt:lpstr>
      <vt:lpstr>Таблица шестнадцатеричных чисел </vt:lpstr>
      <vt:lpstr>Перевод в двоичную и обратно </vt:lpstr>
      <vt:lpstr>Перевод из двоичной системы </vt:lpstr>
      <vt:lpstr>Арифметические операции </vt:lpstr>
      <vt:lpstr>Арифметические операции </vt:lpstr>
      <vt:lpstr>Задачи 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55</cp:revision>
  <dcterms:modified xsi:type="dcterms:W3CDTF">2024-09-07T07:56:13Z</dcterms:modified>
</cp:coreProperties>
</file>