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85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91" r:id="rId31"/>
    <p:sldId id="292" r:id="rId32"/>
    <p:sldId id="293" r:id="rId33"/>
    <p:sldId id="286" r:id="rId34"/>
    <p:sldId id="287" r:id="rId35"/>
    <p:sldId id="288" r:id="rId36"/>
    <p:sldId id="289" r:id="rId37"/>
    <p:sldId id="290" r:id="rId38"/>
    <p:sldId id="295" r:id="rId39"/>
    <p:sldId id="296" r:id="rId40"/>
    <p:sldId id="301" r:id="rId41"/>
    <p:sldId id="302" r:id="rId42"/>
    <p:sldId id="303" r:id="rId43"/>
    <p:sldId id="304" r:id="rId44"/>
    <p:sldId id="300" r:id="rId4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7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1C5C02-BE7C-586E-735E-D2D29788B6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B47005A-78FE-189E-2C77-1160B72D1E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CBA3E0E-FE64-C4C8-530D-A9B6C2358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301A9-7961-4168-988C-1A0EE3BAFEC3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CEC0630-9DD7-10E7-B2D4-C6119FA29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8944970-D281-DCC6-71E9-E2BF58146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E52C8-7AA9-46B5-9604-D4D9D3C163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4625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EC61E6-AF60-13EB-C141-B0D09E86D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2F864A0-1E8D-F84E-F153-528282C927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BDD1940-A0DE-4D54-25E5-6A20DB1FF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301A9-7961-4168-988C-1A0EE3BAFEC3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C72B8B4-7FCA-A9E2-C22D-EC2806A90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994F2D0-6E9F-FFA9-205B-D6C19370F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E52C8-7AA9-46B5-9604-D4D9D3C163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152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2047697-8A01-5621-EAD3-92BA29AAC6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863EF1B-93E8-D825-AE24-2E04BDA295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915786-E414-EFCB-A648-499F21DD1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301A9-7961-4168-988C-1A0EE3BAFEC3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DD3AEE8-FE5A-60D2-A7DF-2CF8C85DC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785B0D-2C22-728C-9000-C6E51037B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E52C8-7AA9-46B5-9604-D4D9D3C163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886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752A05-145C-7559-5C7B-B990FF7FA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C1805C-090E-4554-0239-1B2E0BBC23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5E56F8C-A724-6F5C-4362-2C877BC60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301A9-7961-4168-988C-1A0EE3BAFEC3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0BB4F7-5DC2-D990-EA33-977D7C098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BF3CCC2-59A7-A1A0-ADDF-BFE16A9DD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E52C8-7AA9-46B5-9604-D4D9D3C163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552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E15D47-17AF-F2B4-68CF-D5EA7E005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F76AAF7-6A92-A48A-8EC0-CF9A0B22A9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F6752D-A3E5-D7F8-84F3-D2FA1012B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301A9-7961-4168-988C-1A0EE3BAFEC3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33D8755-9C46-63FE-46D7-F71B3B932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A16481-5C54-52D9-DC1C-475D4092B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E52C8-7AA9-46B5-9604-D4D9D3C163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3709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345554-6CC6-64E2-0FB5-5A012F1A3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23A4F9-A7AF-BF4D-A65B-13590FFD51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921B6AE-0B90-27B4-D33A-056DEAC6B0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E852486-8E14-89A5-D007-17E75BDFD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301A9-7961-4168-988C-1A0EE3BAFEC3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B6C467F-A4B7-8C65-AC2E-D246C5845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12B3B61-3E75-38FB-B468-D15C3BC37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E52C8-7AA9-46B5-9604-D4D9D3C163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452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BBD0BD-26A9-9CD4-1D04-AE061E393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A683166-F2E1-94DE-7A69-3B9DDD8870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1C71A86-B8D6-74D8-F40E-A4027699CB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13A7878-6407-4159-6EEC-7CEB64D1E9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CFC1877-1E15-ABB0-5BB2-A847BF3F23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AA480FB-8BF8-84C0-89D9-13AA35159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301A9-7961-4168-988C-1A0EE3BAFEC3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60DA052-DD4E-DC9C-BE47-C4DF3E80D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06DB3C3-2ECA-68F9-4D12-2D1724224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E52C8-7AA9-46B5-9604-D4D9D3C163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4083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9CCAE8-E351-3DD7-E9EF-671A0D8CF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6C0DE28-E59B-8BC7-AA1F-CFF493328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301A9-7961-4168-988C-1A0EE3BAFEC3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198A3AD-33FC-C946-892A-161CAA559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2AF5106-118D-5285-8AAE-86FE58CE0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E52C8-7AA9-46B5-9604-D4D9D3C163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23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BC5B916-0FE6-CF2A-5EFE-4F3CC04B7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301A9-7961-4168-988C-1A0EE3BAFEC3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60A58E4-A714-AD3A-6AE4-05666F379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D86CEC4-B4E4-5717-031A-CE4A432A1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E52C8-7AA9-46B5-9604-D4D9D3C163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4242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85A987-4DF6-5DEF-22B9-FD48D9F72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6DA203-7704-9ABE-67ED-121CDA3D8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5BFFFD1-217F-749A-D2F8-8CACA61D1F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AAC0420-B1C3-7D55-6F67-FD8315817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301A9-7961-4168-988C-1A0EE3BAFEC3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A163E80-90CA-938B-7973-D47044B33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11F678C-2373-988A-6101-1C3905388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E52C8-7AA9-46B5-9604-D4D9D3C163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8650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F03443-274F-0A35-02D8-7A6AD3D8B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3475BCE-6185-82C8-D482-37D5639A4A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9CE03BD-409A-5522-F78A-17D42C5EDF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1EC12BC-84E2-A1DE-C66B-B7528F91C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301A9-7961-4168-988C-1A0EE3BAFEC3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CC3973D-B163-C73C-DC6E-D51517770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F19A37C-9F8B-72BD-FC3D-05D67A54A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E52C8-7AA9-46B5-9604-D4D9D3C163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544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237E76-03D5-E201-2667-B02A84D78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3CC82FD-4B5F-38EC-8DA6-7679247EFE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34902A-AF6D-E3A7-0060-A012EBFBD8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59301A9-7961-4168-988C-1A0EE3BAFEC3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0ECDF4-C53F-B0D2-A05C-C4F5700F5F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681A069-6B66-50B6-78BC-97BE5B4A66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1FE52C8-7AA9-46B5-9604-D4D9D3C163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597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8697DA-9DBE-0A81-3D06-3262C41B62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Интернет и сетевые технологии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0B30E94-3248-633D-0652-3B66328F3C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057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CC63FA-669E-2C63-0C69-A8C5A561C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1990-е: Всемирная паутина и популяризация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136C30C-22A3-3A8D-D06F-D2F0D2B49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965714" cy="4351338"/>
          </a:xfrm>
        </p:spPr>
        <p:txBody>
          <a:bodyPr>
            <a:normAutofit lnSpcReduction="10000"/>
          </a:bodyPr>
          <a:lstStyle/>
          <a:p>
            <a:r>
              <a:rPr lang="ru-RU" dirty="0"/>
              <a:t>1989–1990: Тим Бернерс-Ли изобретает WWW (World Wide Web).</a:t>
            </a:r>
          </a:p>
          <a:p>
            <a:r>
              <a:rPr lang="ru-RU" dirty="0"/>
              <a:t>Появляются браузеры и сайты.</a:t>
            </a:r>
          </a:p>
          <a:p>
            <a:r>
              <a:rPr lang="ru-RU" dirty="0"/>
              <a:t>Интернет выходит за пределы науки → домашние пользователи, бизнес.</a:t>
            </a:r>
          </a:p>
        </p:txBody>
      </p:sp>
      <p:pic>
        <p:nvPicPr>
          <p:cNvPr id="9218" name="Picture 2" descr="Picture background">
            <a:extLst>
              <a:ext uri="{FF2B5EF4-FFF2-40B4-BE49-F238E27FC236}">
                <a16:creationId xmlns:a16="http://schemas.microsoft.com/office/drawing/2014/main" id="{DA8B6D80-443A-DDEC-8366-583B2291E9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427" y="1566963"/>
            <a:ext cx="6864625" cy="4868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29404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D2377F-9A57-604C-DCFF-9698A7168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2000–2010-е: Широкополосный и мобильный Интернет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34BB288-763D-A266-C061-45B64D771D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ADSL, кабель, оптоволокно → постоянное подключение.</a:t>
            </a:r>
          </a:p>
          <a:p>
            <a:r>
              <a:rPr lang="ru-RU" dirty="0"/>
              <a:t>Мобильный Интернет: 2G → 3G → 4G.</a:t>
            </a:r>
          </a:p>
          <a:p>
            <a:r>
              <a:rPr lang="ru-RU" dirty="0"/>
              <a:t>Массовое распространение </a:t>
            </a:r>
            <a:r>
              <a:rPr lang="ru-RU" dirty="0" err="1"/>
              <a:t>Wi</a:t>
            </a:r>
            <a:r>
              <a:rPr lang="ru-RU" dirty="0"/>
              <a:t>-Fi.</a:t>
            </a:r>
          </a:p>
        </p:txBody>
      </p:sp>
      <p:pic>
        <p:nvPicPr>
          <p:cNvPr id="10242" name="Picture 2" descr="Picture background">
            <a:extLst>
              <a:ext uri="{FF2B5EF4-FFF2-40B4-BE49-F238E27FC236}">
                <a16:creationId xmlns:a16="http://schemas.microsoft.com/office/drawing/2014/main" id="{CB180233-4EB6-0C55-AFB6-416EE25874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734628"/>
            <a:ext cx="4452730" cy="2156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Picture background">
            <a:extLst>
              <a:ext uri="{FF2B5EF4-FFF2-40B4-BE49-F238E27FC236}">
                <a16:creationId xmlns:a16="http://schemas.microsoft.com/office/drawing/2014/main" id="{FDED96C1-5754-162F-C8C8-9B92E778BA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3768" y="3538330"/>
            <a:ext cx="5099474" cy="302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42984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D040B9-A7E6-F4F9-F089-8D6AAE430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Современный этап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9E567A-732C-AE0D-B776-CFE110FFA3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Интернет вещей (умные дома, датчики, автомобили).</a:t>
            </a:r>
          </a:p>
          <a:p>
            <a:r>
              <a:rPr lang="ru-RU" dirty="0"/>
              <a:t>Новый стандарт IPv6 (огромное количество адресов).</a:t>
            </a:r>
          </a:p>
          <a:p>
            <a:r>
              <a:rPr lang="ru-RU" dirty="0"/>
              <a:t>5G: высокая скорость и минимальная задержка.</a:t>
            </a:r>
          </a:p>
        </p:txBody>
      </p:sp>
      <p:pic>
        <p:nvPicPr>
          <p:cNvPr id="11266" name="Picture 2" descr="Picture background">
            <a:extLst>
              <a:ext uri="{FF2B5EF4-FFF2-40B4-BE49-F238E27FC236}">
                <a16:creationId xmlns:a16="http://schemas.microsoft.com/office/drawing/2014/main" id="{76150348-E4BE-29C7-5F84-C24B4B4360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7047" y="3421369"/>
            <a:ext cx="6803335" cy="3071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47724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8ADBDF-1125-8F2E-F02F-CF04D5CCC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Технология «Интернет»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E5A6CF1-1DDA-E851-3D4F-C60B0330F7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0970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E07475-780E-8364-B549-55AEF9EA0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Пакетная передача данных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7E4B92-3FBF-951A-CD6E-599AA49D62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340" y="1825625"/>
            <a:ext cx="4863547" cy="4351338"/>
          </a:xfrm>
        </p:spPr>
        <p:txBody>
          <a:bodyPr/>
          <a:lstStyle/>
          <a:p>
            <a:r>
              <a:rPr lang="ru-RU" dirty="0"/>
              <a:t>Сообщение или файл разбивается на пакеты.</a:t>
            </a:r>
          </a:p>
          <a:p>
            <a:r>
              <a:rPr lang="ru-RU" dirty="0"/>
              <a:t>Каждый пакет идёт с адресом отправителя и получателя.</a:t>
            </a:r>
          </a:p>
          <a:p>
            <a:r>
              <a:rPr lang="ru-RU" dirty="0"/>
              <a:t>Пакеты могут идти разными маршрутами, но собираются у получателя.</a:t>
            </a:r>
          </a:p>
          <a:p>
            <a:r>
              <a:rPr lang="ru-RU" dirty="0"/>
              <a:t>Преимущество: сеть работает даже при сбоях.</a:t>
            </a:r>
          </a:p>
        </p:txBody>
      </p:sp>
      <p:pic>
        <p:nvPicPr>
          <p:cNvPr id="12290" name="Picture 2" descr="Picture background">
            <a:extLst>
              <a:ext uri="{FF2B5EF4-FFF2-40B4-BE49-F238E27FC236}">
                <a16:creationId xmlns:a16="http://schemas.microsoft.com/office/drawing/2014/main" id="{39C0B2FC-3958-B5BD-15B3-ECBC232145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1" t="7596" r="3182" b="8307"/>
          <a:stretch/>
        </p:blipFill>
        <p:spPr bwMode="auto">
          <a:xfrm>
            <a:off x="5406887" y="1690687"/>
            <a:ext cx="6626087" cy="4486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26088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C3154B-A7D9-70BA-D4CF-FD55DAA46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Протоколы </a:t>
            </a:r>
            <a:r>
              <a:rPr lang="en-US" dirty="0"/>
              <a:t>TCP/IP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86A4620-B7F0-6EC6-2D94-E657524E6B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078" y="1825625"/>
            <a:ext cx="4538870" cy="4351338"/>
          </a:xfrm>
        </p:spPr>
        <p:txBody>
          <a:bodyPr>
            <a:normAutofit/>
          </a:bodyPr>
          <a:lstStyle/>
          <a:p>
            <a:r>
              <a:rPr lang="ru-RU" dirty="0"/>
              <a:t>IP (Internet Protocol) — отвечает за адресацию и маршруты.</a:t>
            </a:r>
          </a:p>
          <a:p>
            <a:r>
              <a:rPr lang="ru-RU" dirty="0"/>
              <a:t>TCP (</a:t>
            </a:r>
            <a:r>
              <a:rPr lang="ru-RU" dirty="0" err="1"/>
              <a:t>Transmission</a:t>
            </a:r>
            <a:r>
              <a:rPr lang="ru-RU" dirty="0"/>
              <a:t> Control Protocol) — проверяет доставку всех пакетов.</a:t>
            </a:r>
          </a:p>
          <a:p>
            <a:r>
              <a:rPr lang="ru-RU" dirty="0"/>
              <a:t>Вместе они гарантируют, что данные придут правильно.</a:t>
            </a:r>
          </a:p>
        </p:txBody>
      </p:sp>
      <p:pic>
        <p:nvPicPr>
          <p:cNvPr id="13314" name="Picture 2" descr="Picture background">
            <a:extLst>
              <a:ext uri="{FF2B5EF4-FFF2-40B4-BE49-F238E27FC236}">
                <a16:creationId xmlns:a16="http://schemas.microsoft.com/office/drawing/2014/main" id="{9E96CE3E-D7BC-9868-42B4-F755846BAC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3879" y="1525036"/>
            <a:ext cx="6308035" cy="473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64173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2FB110-0F04-CB0A-5840-FDEB3EB47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Адресация и </a:t>
            </a:r>
            <a:r>
              <a:rPr lang="en-US" dirty="0"/>
              <a:t>DNS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6C7E0E2-2CF0-4161-E2C3-B12960E66D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137991" cy="4351338"/>
          </a:xfrm>
        </p:spPr>
        <p:txBody>
          <a:bodyPr/>
          <a:lstStyle/>
          <a:p>
            <a:r>
              <a:rPr lang="ru-RU" dirty="0"/>
              <a:t>У каждого устройства есть IP-адрес (как «адрес дома»).</a:t>
            </a:r>
          </a:p>
          <a:p>
            <a:r>
              <a:rPr lang="ru-RU" dirty="0"/>
              <a:t>Чтобы не запоминать числа, придумали DNS: переводит имена в адреса.</a:t>
            </a:r>
          </a:p>
          <a:p>
            <a:r>
              <a:rPr lang="ru-RU" dirty="0"/>
              <a:t>Пример: google.com → 142.250.186.142.</a:t>
            </a:r>
          </a:p>
        </p:txBody>
      </p:sp>
      <p:pic>
        <p:nvPicPr>
          <p:cNvPr id="14340" name="Picture 4" descr="Picture background">
            <a:extLst>
              <a:ext uri="{FF2B5EF4-FFF2-40B4-BE49-F238E27FC236}">
                <a16:creationId xmlns:a16="http://schemas.microsoft.com/office/drawing/2014/main" id="{6B3CDCA9-2A5C-C23E-B441-D043A9254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7192" y="1027906"/>
            <a:ext cx="6015660" cy="5347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58403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BF8668-2937-ABD0-5D0F-2F54BD473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Вопросы для обсуждения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37C3FA1-F7D4-E3BB-F5A1-5861721C4C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Зачем данные разбиваются на пакеты, а не отправляются одним куском? </a:t>
            </a:r>
          </a:p>
          <a:p>
            <a:pPr marL="0" indent="0">
              <a:buNone/>
            </a:pPr>
            <a:r>
              <a:rPr lang="ru-RU" dirty="0">
                <a:solidFill>
                  <a:srgbClr val="00B050"/>
                </a:solidFill>
              </a:rPr>
              <a:t>Чтобы быстрее передавать по разным маршрутам и не потерять всё сообщение при сбое.</a:t>
            </a:r>
          </a:p>
          <a:p>
            <a:r>
              <a:rPr lang="ru-RU" dirty="0"/>
              <a:t>Почему TCP и IP нужны вместе?</a:t>
            </a:r>
          </a:p>
          <a:p>
            <a:pPr marL="0" indent="0">
              <a:buNone/>
            </a:pPr>
            <a:r>
              <a:rPr lang="ru-RU" dirty="0">
                <a:solidFill>
                  <a:srgbClr val="00B050"/>
                </a:solidFill>
              </a:rPr>
              <a:t>IP говорит «куда отправить», TCP проверяет «дошло ли». Без TCP пакеты могли бы потеряться.</a:t>
            </a:r>
          </a:p>
          <a:p>
            <a:r>
              <a:rPr lang="ru-RU" dirty="0"/>
              <a:t>Почему без DNS было бы трудно пользоваться Интернетом?</a:t>
            </a:r>
          </a:p>
          <a:p>
            <a:pPr marL="0" indent="0">
              <a:buNone/>
            </a:pPr>
            <a:r>
              <a:rPr lang="ru-RU" dirty="0">
                <a:solidFill>
                  <a:srgbClr val="00B050"/>
                </a:solidFill>
              </a:rPr>
              <a:t>Пришлось бы запоминать IP-адреса, а не имена сайтов.</a:t>
            </a:r>
          </a:p>
        </p:txBody>
      </p:sp>
    </p:spTree>
    <p:extLst>
      <p:ext uri="{BB962C8B-B14F-4D97-AF65-F5344CB8AC3E}">
        <p14:creationId xmlns:p14="http://schemas.microsoft.com/office/powerpoint/2010/main" val="4178636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C60BC2-DB5E-B9A8-7CA8-18B06DB09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Способы выхода в интернет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DCC0EBE-91FB-EFE3-95D8-DC6D5D9A3E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8940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C70EB9-F917-F04A-05C5-65EC4C4EB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Модемное подключение (</a:t>
            </a:r>
            <a:r>
              <a:rPr lang="en-US" dirty="0"/>
              <a:t>Dial-up)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708B30-D8B7-5D95-FF92-C27B0CCE54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Первые домашние подключения (1990-е).</a:t>
            </a:r>
          </a:p>
          <a:p>
            <a:r>
              <a:rPr lang="ru-RU" dirty="0"/>
              <a:t>Через телефонную линию, набирался номер провайдера.</a:t>
            </a:r>
          </a:p>
          <a:p>
            <a:r>
              <a:rPr lang="ru-RU" dirty="0"/>
              <a:t>Скорость — до 56 Кбит/с, при звонке линия занята.</a:t>
            </a:r>
          </a:p>
        </p:txBody>
      </p:sp>
      <p:pic>
        <p:nvPicPr>
          <p:cNvPr id="15363" name="Picture 3" descr="Picture background">
            <a:extLst>
              <a:ext uri="{FF2B5EF4-FFF2-40B4-BE49-F238E27FC236}">
                <a16:creationId xmlns:a16="http://schemas.microsoft.com/office/drawing/2014/main" id="{534182FD-9C34-B38A-E5FF-F29E32ED73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957"/>
          <a:stretch/>
        </p:blipFill>
        <p:spPr bwMode="auto">
          <a:xfrm>
            <a:off x="2204003" y="3780744"/>
            <a:ext cx="7297806" cy="2396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3753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716AF9-38EB-92C2-8160-0E31737AB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такое интернет?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7CF4A7-F816-C2F4-F704-27B8065DD7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Интернет — это </a:t>
            </a:r>
            <a:r>
              <a:rPr lang="ru-RU" b="1" dirty="0"/>
              <a:t>огромная глобальная сеть</a:t>
            </a:r>
            <a:r>
              <a:rPr lang="ru-RU" dirty="0"/>
              <a:t>, объединяющая миллионы компьютеров и устройств.</a:t>
            </a:r>
            <a:br>
              <a:rPr lang="ru-RU" dirty="0"/>
            </a:br>
            <a:r>
              <a:rPr lang="ru-RU" dirty="0"/>
              <a:t>Они </a:t>
            </a:r>
            <a:r>
              <a:rPr lang="ru-RU" b="1" dirty="0"/>
              <a:t>обмениваются данными</a:t>
            </a:r>
            <a:r>
              <a:rPr lang="ru-RU" dirty="0"/>
              <a:t> по единым правилам — </a:t>
            </a:r>
            <a:r>
              <a:rPr lang="ru-RU" b="1" dirty="0"/>
              <a:t>протоколам</a:t>
            </a:r>
            <a:r>
              <a:rPr lang="ru-RU" dirty="0"/>
              <a:t>.</a:t>
            </a:r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61D1A05B-97F5-17F1-01FF-F9D2CC1EF6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069" y="2826025"/>
            <a:ext cx="3849757" cy="3849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8374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B5BC35-27A4-D32C-881D-1F8D534A5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DSL (ADSL - </a:t>
            </a:r>
            <a:r>
              <a:rPr lang="en-US" b="1" i="0" dirty="0">
                <a:solidFill>
                  <a:srgbClr val="333333"/>
                </a:solidFill>
                <a:effectLst/>
                <a:latin typeface="YS Text"/>
              </a:rPr>
              <a:t>Asymmetric Digital Subscriber Line</a:t>
            </a:r>
            <a:r>
              <a:rPr lang="en-US" dirty="0"/>
              <a:t>)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730F87-454D-3E87-78C3-C8FBEC6DBF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Интернет по телефонным проводам, но без занятости линии.</a:t>
            </a:r>
            <a:endParaRPr lang="en-US" dirty="0"/>
          </a:p>
          <a:p>
            <a:r>
              <a:rPr lang="ru-RU" dirty="0"/>
              <a:t>Скорости выше — десятки Мбит/с.</a:t>
            </a:r>
            <a:endParaRPr lang="en-US" dirty="0"/>
          </a:p>
        </p:txBody>
      </p:sp>
      <p:pic>
        <p:nvPicPr>
          <p:cNvPr id="16386" name="Picture 2" descr="Picture background">
            <a:extLst>
              <a:ext uri="{FF2B5EF4-FFF2-40B4-BE49-F238E27FC236}">
                <a16:creationId xmlns:a16="http://schemas.microsoft.com/office/drawing/2014/main" id="{3F0FB970-8A1D-7436-0819-7E04992AD6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768" y="3191370"/>
            <a:ext cx="5067093" cy="3301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71462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569A7B-FF1A-C495-7F11-5554E95A7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Кабельный Интернет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7CDDC8-33B8-A191-D89D-710B9527EB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Использует кабель телевидения.</a:t>
            </a:r>
            <a:endParaRPr lang="en-US" dirty="0"/>
          </a:p>
          <a:p>
            <a:r>
              <a:rPr lang="ru-RU" dirty="0"/>
              <a:t>Высокие скорости, стабильность.</a:t>
            </a:r>
          </a:p>
        </p:txBody>
      </p:sp>
      <p:pic>
        <p:nvPicPr>
          <p:cNvPr id="17411" name="Picture 3">
            <a:extLst>
              <a:ext uri="{FF2B5EF4-FFF2-40B4-BE49-F238E27FC236}">
                <a16:creationId xmlns:a16="http://schemas.microsoft.com/office/drawing/2014/main" id="{C832C15D-F649-030A-5D16-40CB21F66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9791" y="1419225"/>
            <a:ext cx="3171825" cy="4757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81348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DB9386-28DC-A8E4-5EC6-72D0394BF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Оптоволоконное подключение (</a:t>
            </a:r>
            <a:r>
              <a:rPr lang="en-US" dirty="0" err="1"/>
              <a:t>FTTx</a:t>
            </a:r>
            <a:r>
              <a:rPr lang="en-US" dirty="0"/>
              <a:t>)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E6EEED-B102-A3DB-C586-4E244745D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83696" cy="4351338"/>
          </a:xfrm>
        </p:spPr>
        <p:txBody>
          <a:bodyPr/>
          <a:lstStyle/>
          <a:p>
            <a:r>
              <a:rPr lang="ru-RU" dirty="0"/>
              <a:t>Самый быстрый способ: скорость до 1 Гбит/с и выше.</a:t>
            </a:r>
            <a:endParaRPr lang="en-US" dirty="0"/>
          </a:p>
          <a:p>
            <a:r>
              <a:rPr lang="ru-RU" dirty="0"/>
              <a:t>Волокно до дома или квартиры.</a:t>
            </a:r>
            <a:endParaRPr lang="en-US" dirty="0"/>
          </a:p>
          <a:p>
            <a:r>
              <a:rPr lang="ru-RU" dirty="0"/>
              <a:t>Не боится помех, надежно.</a:t>
            </a:r>
          </a:p>
        </p:txBody>
      </p:sp>
      <p:pic>
        <p:nvPicPr>
          <p:cNvPr id="18434" name="Picture 2" descr="Picture background">
            <a:extLst>
              <a:ext uri="{FF2B5EF4-FFF2-40B4-BE49-F238E27FC236}">
                <a16:creationId xmlns:a16="http://schemas.microsoft.com/office/drawing/2014/main" id="{A4CCA3FD-2C1E-8951-AF7A-C7EAAC52EE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9170" y="1740370"/>
            <a:ext cx="6213682" cy="4661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Picture background">
            <a:extLst>
              <a:ext uri="{FF2B5EF4-FFF2-40B4-BE49-F238E27FC236}">
                <a16:creationId xmlns:a16="http://schemas.microsoft.com/office/drawing/2014/main" id="{86397D36-E1DB-F2AD-E7FC-4665C6CBF3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061" y="4234070"/>
            <a:ext cx="3847149" cy="2404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89071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61396A-599C-9E48-8C74-CF32AE443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Беспроводной доступ (</a:t>
            </a:r>
            <a:r>
              <a:rPr lang="en-US" dirty="0"/>
              <a:t>Wi-Fi)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15C378-8AD8-1F40-952F-041A2BCDFD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Wi</a:t>
            </a:r>
            <a:r>
              <a:rPr lang="ru-RU" dirty="0"/>
              <a:t>-Fi сам по себе не Интернет, а раздача внутри дома.</a:t>
            </a:r>
            <a:endParaRPr lang="en-US" dirty="0"/>
          </a:p>
          <a:p>
            <a:r>
              <a:rPr lang="ru-RU" dirty="0"/>
              <a:t>Подключается к проводному Интернету и делится по воздуху.</a:t>
            </a:r>
          </a:p>
        </p:txBody>
      </p:sp>
      <p:pic>
        <p:nvPicPr>
          <p:cNvPr id="19459" name="Picture 3" descr="Picture background">
            <a:extLst>
              <a:ext uri="{FF2B5EF4-FFF2-40B4-BE49-F238E27FC236}">
                <a16:creationId xmlns:a16="http://schemas.microsoft.com/office/drawing/2014/main" id="{A68280B4-355D-F83B-791E-C2A5D06A8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9631" y="2859408"/>
            <a:ext cx="6163917" cy="3633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21646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F8B7DB-2552-8B14-4E76-B4FFB4D6D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Мобильный Интернет (3G / 4G / 5G)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1D04E9-82A4-F10A-0040-7893C7F3FE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171122" cy="4351338"/>
          </a:xfrm>
        </p:spPr>
        <p:txBody>
          <a:bodyPr/>
          <a:lstStyle/>
          <a:p>
            <a:r>
              <a:rPr lang="ru-RU" dirty="0"/>
              <a:t>Интернет через сотовые сети.</a:t>
            </a:r>
            <a:endParaRPr lang="en-US" dirty="0"/>
          </a:p>
          <a:p>
            <a:r>
              <a:rPr lang="ru-RU" dirty="0"/>
              <a:t>Работает на телефонах и модемах.</a:t>
            </a:r>
            <a:endParaRPr lang="en-US" dirty="0"/>
          </a:p>
          <a:p>
            <a:r>
              <a:rPr lang="ru-RU" dirty="0"/>
              <a:t>5G — сверхскорости и минимальная задержка.</a:t>
            </a:r>
          </a:p>
        </p:txBody>
      </p:sp>
      <p:pic>
        <p:nvPicPr>
          <p:cNvPr id="20482" name="Picture 2" descr="Picture background">
            <a:extLst>
              <a:ext uri="{FF2B5EF4-FFF2-40B4-BE49-F238E27FC236}">
                <a16:creationId xmlns:a16="http://schemas.microsoft.com/office/drawing/2014/main" id="{CEADE892-4971-6EF0-18E1-8D6F5E8E2D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1150" y="1886986"/>
            <a:ext cx="5962650" cy="397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96068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F15A53-17F6-EF2C-6450-CDA419942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Спутниковый Интернет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2D1102A-BBC9-102F-3D47-CF28B624EA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451" y="1825625"/>
            <a:ext cx="3690731" cy="4351338"/>
          </a:xfrm>
        </p:spPr>
        <p:txBody>
          <a:bodyPr>
            <a:normAutofit/>
          </a:bodyPr>
          <a:lstStyle/>
          <a:p>
            <a:r>
              <a:rPr lang="ru-RU" dirty="0"/>
              <a:t>Подключение через спутник.</a:t>
            </a:r>
            <a:endParaRPr lang="en-US" dirty="0"/>
          </a:p>
          <a:p>
            <a:r>
              <a:rPr lang="ru-RU" dirty="0"/>
              <a:t>Работает в отдалённых местах, где нет кабеля и вышек.</a:t>
            </a:r>
            <a:endParaRPr lang="en-US" dirty="0"/>
          </a:p>
          <a:p>
            <a:r>
              <a:rPr lang="ru-RU" dirty="0"/>
              <a:t>Минус: задержка сигнала, но охватывает почти всю Землю.</a:t>
            </a:r>
          </a:p>
        </p:txBody>
      </p:sp>
      <p:pic>
        <p:nvPicPr>
          <p:cNvPr id="21506" name="Picture 2" descr="Picture background">
            <a:extLst>
              <a:ext uri="{FF2B5EF4-FFF2-40B4-BE49-F238E27FC236}">
                <a16:creationId xmlns:a16="http://schemas.microsoft.com/office/drawing/2014/main" id="{BA38FE02-1AE7-76A1-F271-8667E27DF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7597" y="1690688"/>
            <a:ext cx="7459436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83875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0631E1-635C-0CF4-C6A3-7FE1904DC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Устройства для связи с Интернетом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4130E18-FC64-A3A9-29FB-18F72C4569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9502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57C396-34E1-CA17-B169-D0F68CC1E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Сетевой адаптер (</a:t>
            </a:r>
            <a:r>
              <a:rPr lang="en-US" dirty="0"/>
              <a:t>NIC)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B6E13B4-70E1-8B0F-DB98-074DD529E1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Встроен в компьютер, ноутбук или телефон.</a:t>
            </a:r>
          </a:p>
          <a:p>
            <a:r>
              <a:rPr lang="ru-RU" dirty="0"/>
              <a:t>Бывает для кабеля (Ethernet) и беспроводной связи (</a:t>
            </a:r>
            <a:r>
              <a:rPr lang="ru-RU" dirty="0" err="1"/>
              <a:t>Wi</a:t>
            </a:r>
            <a:r>
              <a:rPr lang="ru-RU" dirty="0"/>
              <a:t>-Fi).</a:t>
            </a:r>
          </a:p>
        </p:txBody>
      </p:sp>
      <p:pic>
        <p:nvPicPr>
          <p:cNvPr id="22530" name="Picture 2" descr="Picture background">
            <a:extLst>
              <a:ext uri="{FF2B5EF4-FFF2-40B4-BE49-F238E27FC236}">
                <a16:creationId xmlns:a16="http://schemas.microsoft.com/office/drawing/2014/main" id="{4D534BF1-9725-DB81-46B6-A1FC3BAB4D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479" y="3198710"/>
            <a:ext cx="5592417" cy="2978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3144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BD7A7D-0039-4E63-88ED-92FBA4D1A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01"/>
            <a:ext cx="10515600" cy="1325563"/>
          </a:xfrm>
        </p:spPr>
        <p:txBody>
          <a:bodyPr/>
          <a:lstStyle/>
          <a:p>
            <a:r>
              <a:rPr lang="ru-RU" dirty="0"/>
              <a:t>Модем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62C32E-4193-C1D1-2F32-F8FF7D7E98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78429"/>
            <a:ext cx="10515600" cy="672410"/>
          </a:xfrm>
        </p:spPr>
        <p:txBody>
          <a:bodyPr/>
          <a:lstStyle/>
          <a:p>
            <a:r>
              <a:rPr lang="ru-RU" dirty="0"/>
              <a:t>Преобразует сигнал провайдера в цифровой для компьютера.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CDB83D8-FFE5-1F4B-DFC6-2B7DCE20A8DD}"/>
              </a:ext>
            </a:extLst>
          </p:cNvPr>
          <p:cNvSpPr txBox="1">
            <a:spLocks/>
          </p:cNvSpPr>
          <p:nvPr/>
        </p:nvSpPr>
        <p:spPr>
          <a:xfrm>
            <a:off x="838200" y="137755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Маршрутизатор (роутер)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C0D327-BE64-2CAD-3F17-5FC81DBB67C8}"/>
              </a:ext>
            </a:extLst>
          </p:cNvPr>
          <p:cNvSpPr txBox="1">
            <a:spLocks/>
          </p:cNvSpPr>
          <p:nvPr/>
        </p:nvSpPr>
        <p:spPr>
          <a:xfrm>
            <a:off x="838200" y="2400730"/>
            <a:ext cx="10515600" cy="1262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Создает и управляет вашей сетью. Он назначает отдельные пути (или «маршруты») каждому из ваших устройств. Он также контролирует данные, входящие и исходящие из вашей сети.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395E6867-9015-D750-9790-123DC1D3E799}"/>
              </a:ext>
            </a:extLst>
          </p:cNvPr>
          <p:cNvSpPr txBox="1">
            <a:spLocks/>
          </p:cNvSpPr>
          <p:nvPr/>
        </p:nvSpPr>
        <p:spPr>
          <a:xfrm>
            <a:off x="838200" y="34290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Коммутатор(свитч)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8F09317C-69E9-DE49-E6C9-2EE3845D84F3}"/>
              </a:ext>
            </a:extLst>
          </p:cNvPr>
          <p:cNvSpPr txBox="1">
            <a:spLocks/>
          </p:cNvSpPr>
          <p:nvPr/>
        </p:nvSpPr>
        <p:spPr>
          <a:xfrm>
            <a:off x="838200" y="4502528"/>
            <a:ext cx="10515600" cy="6724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Увеличивает количество портов для кабельного подключения.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D940B64E-CEAD-0CEC-433E-47FD5834EF25}"/>
              </a:ext>
            </a:extLst>
          </p:cNvPr>
          <p:cNvSpPr txBox="1">
            <a:spLocks/>
          </p:cNvSpPr>
          <p:nvPr/>
        </p:nvSpPr>
        <p:spPr>
          <a:xfrm>
            <a:off x="838200" y="481766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Беспроводная точка доступа (</a:t>
            </a:r>
            <a:r>
              <a:rPr lang="ru-RU" dirty="0" err="1"/>
              <a:t>Wi</a:t>
            </a:r>
            <a:r>
              <a:rPr lang="ru-RU" dirty="0"/>
              <a:t>-Fi AP)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133E1705-D845-81A5-8740-BDCB57F2BB4B}"/>
              </a:ext>
            </a:extLst>
          </p:cNvPr>
          <p:cNvSpPr txBox="1">
            <a:spLocks/>
          </p:cNvSpPr>
          <p:nvPr/>
        </p:nvSpPr>
        <p:spPr>
          <a:xfrm>
            <a:off x="838200" y="5891193"/>
            <a:ext cx="10515600" cy="6724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Транслирует ваше соединение по беспроводной сети. </a:t>
            </a:r>
          </a:p>
        </p:txBody>
      </p:sp>
    </p:spTree>
    <p:extLst>
      <p:ext uri="{BB962C8B-B14F-4D97-AF65-F5344CB8AC3E}">
        <p14:creationId xmlns:p14="http://schemas.microsoft.com/office/powerpoint/2010/main" val="34583320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>
            <a:extLst>
              <a:ext uri="{FF2B5EF4-FFF2-40B4-BE49-F238E27FC236}">
                <a16:creationId xmlns:a16="http://schemas.microsoft.com/office/drawing/2014/main" id="{1A65C1F1-DFA3-F717-A4EF-41BD954AE7E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55104"/>
            <a:ext cx="6347791" cy="6347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0832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883613-A2C9-9287-C3D5-3498AD48D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Зачем нужен интернет?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9B5072-BCCC-77E8-8E1C-0B57C6E4E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098774" cy="4351338"/>
          </a:xfrm>
        </p:spPr>
        <p:txBody>
          <a:bodyPr/>
          <a:lstStyle/>
          <a:p>
            <a:r>
              <a:rPr lang="ru-RU" dirty="0"/>
              <a:t>Общение: соцсети, чаты.</a:t>
            </a:r>
          </a:p>
          <a:p>
            <a:r>
              <a:rPr lang="ru-RU" dirty="0"/>
              <a:t>Учёба: поиск информации, онлайн-курсы.</a:t>
            </a:r>
          </a:p>
          <a:p>
            <a:r>
              <a:rPr lang="ru-RU" dirty="0"/>
              <a:t>Развлечения: видео, музыка, игры.</a:t>
            </a:r>
          </a:p>
          <a:p>
            <a:r>
              <a:rPr lang="ru-RU" dirty="0"/>
              <a:t>Работа: электронная почта, видеосвязь.</a:t>
            </a:r>
          </a:p>
        </p:txBody>
      </p:sp>
      <p:pic>
        <p:nvPicPr>
          <p:cNvPr id="2051" name="Picture 3" descr="Picture background">
            <a:extLst>
              <a:ext uri="{FF2B5EF4-FFF2-40B4-BE49-F238E27FC236}">
                <a16:creationId xmlns:a16="http://schemas.microsoft.com/office/drawing/2014/main" id="{9C4AB30A-F48C-01AE-DC6A-6E0B5CAE45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4113" y="1825625"/>
            <a:ext cx="4864159" cy="3246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9260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01E13D-ED4D-638A-A977-FCA24C792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Основные порты и модули</a:t>
            </a:r>
          </a:p>
        </p:txBody>
      </p:sp>
      <p:pic>
        <p:nvPicPr>
          <p:cNvPr id="27650" name="Picture 2" descr="Picture background">
            <a:extLst>
              <a:ext uri="{FF2B5EF4-FFF2-40B4-BE49-F238E27FC236}">
                <a16:creationId xmlns:a16="http://schemas.microsoft.com/office/drawing/2014/main" id="{DFD41D43-8F56-CE91-93C3-BAA0CECA4D3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4478" y="3662861"/>
            <a:ext cx="6677025" cy="295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2">
            <a:extLst>
              <a:ext uri="{FF2B5EF4-FFF2-40B4-BE49-F238E27FC236}">
                <a16:creationId xmlns:a16="http://schemas.microsoft.com/office/drawing/2014/main" id="{67EF73FA-2F8F-0A8D-7B12-396BCBC5724E}"/>
              </a:ext>
            </a:extLst>
          </p:cNvPr>
          <p:cNvSpPr txBox="1">
            <a:spLocks/>
          </p:cNvSpPr>
          <p:nvPr/>
        </p:nvSpPr>
        <p:spPr>
          <a:xfrm>
            <a:off x="785190" y="1824261"/>
            <a:ext cx="10515600" cy="1262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WAN-порт — подключение к провайдеру.</a:t>
            </a:r>
          </a:p>
          <a:p>
            <a:r>
              <a:rPr lang="ru-RU" dirty="0"/>
              <a:t>LAN-порты — кабельные соединения для компьютеров.</a:t>
            </a:r>
          </a:p>
        </p:txBody>
      </p:sp>
    </p:spTree>
    <p:extLst>
      <p:ext uri="{BB962C8B-B14F-4D97-AF65-F5344CB8AC3E}">
        <p14:creationId xmlns:p14="http://schemas.microsoft.com/office/powerpoint/2010/main" val="41163709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1E315A-65C4-1938-0B54-8DFCA18A4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Функции маршрутизатора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D20108E-FF74-B581-2865-7FCF2B8A62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5257800" cy="4351338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Маршрутизация: отправляет пакеты по нужному пути.</a:t>
            </a:r>
          </a:p>
          <a:p>
            <a:r>
              <a:rPr lang="ru-RU" dirty="0"/>
              <a:t>NAT: один публичный IP для всех устройств дома.</a:t>
            </a:r>
          </a:p>
          <a:p>
            <a:r>
              <a:rPr lang="ru-RU" dirty="0"/>
              <a:t>DHCP: выдаёт IP-адреса устройствам автоматически.</a:t>
            </a:r>
          </a:p>
          <a:p>
            <a:r>
              <a:rPr lang="ru-RU" dirty="0" err="1"/>
              <a:t>Wi</a:t>
            </a:r>
            <a:r>
              <a:rPr lang="ru-RU" dirty="0"/>
              <a:t>-Fi: создаёт беспроводную сеть.</a:t>
            </a:r>
          </a:p>
          <a:p>
            <a:r>
              <a:rPr lang="ru-RU" dirty="0"/>
              <a:t>Firewall: фильтрует нежелательный трафик.</a:t>
            </a:r>
          </a:p>
        </p:txBody>
      </p:sp>
      <p:pic>
        <p:nvPicPr>
          <p:cNvPr id="6" name="Рисунок 5" descr="Изображение выглядит как текст, снимок экрана, дизайн, маршрутизатор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33ED5F8-9FEE-F36D-AFEA-0271EBEF6E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269" y="1592884"/>
            <a:ext cx="4899991" cy="4899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4769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C96825-D151-981E-96AD-5FF8CF521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Настройка маршрутизатора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D525EE-4484-5B58-B640-E269617E88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330" y="1825625"/>
            <a:ext cx="5685183" cy="4773958"/>
          </a:xfrm>
        </p:spPr>
        <p:txBody>
          <a:bodyPr>
            <a:normAutofit/>
          </a:bodyPr>
          <a:lstStyle/>
          <a:p>
            <a:r>
              <a:rPr lang="ru-RU" dirty="0"/>
              <a:t>Подключите кабель провайдера к WAN-порту роутера.</a:t>
            </a:r>
          </a:p>
          <a:p>
            <a:r>
              <a:rPr lang="ru-RU" dirty="0"/>
              <a:t>Подключите компьютер к LAN-порту или к </a:t>
            </a:r>
            <a:r>
              <a:rPr lang="ru-RU" dirty="0" err="1"/>
              <a:t>Wi</a:t>
            </a:r>
            <a:r>
              <a:rPr lang="ru-RU" dirty="0"/>
              <a:t>-Fi.</a:t>
            </a:r>
          </a:p>
          <a:p>
            <a:r>
              <a:rPr lang="ru-RU" dirty="0"/>
              <a:t>Включите питание роутера.</a:t>
            </a:r>
          </a:p>
          <a:p>
            <a:r>
              <a:rPr lang="ru-RU" dirty="0"/>
              <a:t>В браузере откройте адрес: 192.168.0.1 или 192.168.1.1.</a:t>
            </a:r>
          </a:p>
          <a:p>
            <a:r>
              <a:rPr lang="ru-RU" dirty="0"/>
              <a:t>Введите логин и пароль (обычно </a:t>
            </a:r>
            <a:r>
              <a:rPr lang="ru-RU" dirty="0" err="1"/>
              <a:t>admin</a:t>
            </a:r>
            <a:r>
              <a:rPr lang="ru-RU" dirty="0"/>
              <a:t>/</a:t>
            </a:r>
            <a:r>
              <a:rPr lang="ru-RU" dirty="0" err="1"/>
              <a:t>admin</a:t>
            </a:r>
            <a:r>
              <a:rPr lang="ru-RU" dirty="0"/>
              <a:t> или указаны на корпусе).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8DF782A-3DFB-1413-260C-0C3D35C267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448" t="2462" r="2335" b="4386"/>
          <a:stretch/>
        </p:blipFill>
        <p:spPr>
          <a:xfrm>
            <a:off x="6096000" y="2237332"/>
            <a:ext cx="5975491" cy="293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9975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F9082D1-A608-8E12-6808-97C2734CE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IP-</a:t>
            </a:r>
            <a:r>
              <a:rPr lang="ru-RU" dirty="0"/>
              <a:t>адреса и маска сети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2AB0BC0-92F7-EEBC-0D72-DC218B5CAE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9523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FD87567D-87B3-E9B8-DF6C-8E59B1CBD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такое </a:t>
            </a:r>
            <a:r>
              <a:rPr lang="en-US" dirty="0"/>
              <a:t>IP-</a:t>
            </a:r>
            <a:r>
              <a:rPr lang="ru-RU" dirty="0"/>
              <a:t>адрес?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85EA980B-1672-09E2-48DD-0440298191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648200" cy="4351338"/>
          </a:xfrm>
        </p:spPr>
        <p:txBody>
          <a:bodyPr/>
          <a:lstStyle/>
          <a:p>
            <a:r>
              <a:rPr lang="ru-RU" dirty="0"/>
              <a:t>Уникальный адрес устройства в сети.</a:t>
            </a:r>
          </a:p>
          <a:p>
            <a:r>
              <a:rPr lang="ru-RU" dirty="0"/>
              <a:t>IPv4: четыре числа через точки (например, 192.168.0.1).</a:t>
            </a:r>
          </a:p>
          <a:p>
            <a:r>
              <a:rPr lang="ru-RU" dirty="0"/>
              <a:t>IPv6: длинные адреса для миллиардов устройств.</a:t>
            </a:r>
          </a:p>
        </p:txBody>
      </p:sp>
      <p:sp>
        <p:nvSpPr>
          <p:cNvPr id="6" name="AutoShape 2" descr="Picture background">
            <a:extLst>
              <a:ext uri="{FF2B5EF4-FFF2-40B4-BE49-F238E27FC236}">
                <a16:creationId xmlns:a16="http://schemas.microsoft.com/office/drawing/2014/main" id="{E19C6DDA-6F60-A00D-A805-4E521B50227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B0476C6-79EE-7528-F44A-21C58718F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9631" y="1734024"/>
            <a:ext cx="6436838" cy="421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6815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DA215B-A7B9-B8A5-31F1-238E40EE7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Для чего нужен </a:t>
            </a:r>
            <a:r>
              <a:rPr lang="en-US" dirty="0"/>
              <a:t>IP-</a:t>
            </a:r>
            <a:r>
              <a:rPr lang="ru-RU" dirty="0"/>
              <a:t>адрес?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5E888E4-AD62-9C9E-FC5F-485FDC6783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Чтобы данные знали, куда доставить информацию.</a:t>
            </a:r>
          </a:p>
          <a:p>
            <a:r>
              <a:rPr lang="ru-RU" dirty="0"/>
              <a:t>Без адреса пакеты «потеряются».</a:t>
            </a:r>
          </a:p>
        </p:txBody>
      </p:sp>
      <p:pic>
        <p:nvPicPr>
          <p:cNvPr id="25603" name="Picture 3" descr="Picture background">
            <a:extLst>
              <a:ext uri="{FF2B5EF4-FFF2-40B4-BE49-F238E27FC236}">
                <a16:creationId xmlns:a16="http://schemas.microsoft.com/office/drawing/2014/main" id="{2BEDBC2A-F301-81E5-D2BD-A8F95E0CF6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6994" y="2972594"/>
            <a:ext cx="4598012" cy="3339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93339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F7791-6B8F-7F2C-1512-1071D456E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Публичные и приватные </a:t>
            </a:r>
            <a:r>
              <a:rPr lang="en-US" dirty="0"/>
              <a:t>IP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C504511-652A-B1EB-3CB8-E6441348D5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Публичный IP — виден в Интернете (от провайдера).</a:t>
            </a:r>
          </a:p>
          <a:p>
            <a:r>
              <a:rPr lang="ru-RU" dirty="0"/>
              <a:t>Приватный IP — для устройств в доме (192.168.x.x).</a:t>
            </a:r>
          </a:p>
          <a:p>
            <a:r>
              <a:rPr lang="ru-RU" dirty="0"/>
              <a:t>Роутер делает </a:t>
            </a:r>
            <a:r>
              <a:rPr lang="ru-RU" b="1" dirty="0"/>
              <a:t>NAT </a:t>
            </a:r>
            <a:r>
              <a:rPr lang="en-US" b="1" dirty="0"/>
              <a:t>(Network Address Translation)</a:t>
            </a:r>
            <a:r>
              <a:rPr lang="ru-RU" dirty="0"/>
              <a:t>, чтобы все устройства работали через один публичный IP.</a:t>
            </a:r>
          </a:p>
        </p:txBody>
      </p:sp>
      <p:pic>
        <p:nvPicPr>
          <p:cNvPr id="26626" name="Picture 2" descr="Picture background">
            <a:extLst>
              <a:ext uri="{FF2B5EF4-FFF2-40B4-BE49-F238E27FC236}">
                <a16:creationId xmlns:a16="http://schemas.microsoft.com/office/drawing/2014/main" id="{E5E6EA58-B3E5-73E7-2101-34E9DC872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9861" y="3725856"/>
            <a:ext cx="7116417" cy="2828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44283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8FE1BC-0A14-D743-13CE-F13254BD6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такое маска сети?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E13CBF-4EC1-B93D-0BAA-D678A15549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745836"/>
          </a:xfrm>
        </p:spPr>
        <p:txBody>
          <a:bodyPr/>
          <a:lstStyle/>
          <a:p>
            <a:r>
              <a:rPr lang="ru-RU" dirty="0"/>
              <a:t>Делит IP-адрес на часть сети и часть устройства.</a:t>
            </a:r>
          </a:p>
          <a:p>
            <a:r>
              <a:rPr lang="ru-RU" dirty="0"/>
              <a:t>Пример: 255.255.255.0 (или /24).</a:t>
            </a:r>
          </a:p>
          <a:p>
            <a:r>
              <a:rPr lang="ru-RU" dirty="0"/>
              <a:t>Помогает понять, какие устройства «соседи» в одной сети.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790278-85CA-AD28-3965-0EE8B71984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001" y="3512667"/>
            <a:ext cx="10925997" cy="1582793"/>
          </a:xfrm>
          <a:prstGeom prst="rect">
            <a:avLst/>
          </a:prstGeom>
        </p:spPr>
      </p:pic>
      <p:sp>
        <p:nvSpPr>
          <p:cNvPr id="5" name="Объект 2">
            <a:extLst>
              <a:ext uri="{FF2B5EF4-FFF2-40B4-BE49-F238E27FC236}">
                <a16:creationId xmlns:a16="http://schemas.microsoft.com/office/drawing/2014/main" id="{91CB83E5-F36D-C07F-3223-FFAEA4654080}"/>
              </a:ext>
            </a:extLst>
          </p:cNvPr>
          <p:cNvSpPr txBox="1">
            <a:spLocks/>
          </p:cNvSpPr>
          <p:nvPr/>
        </p:nvSpPr>
        <p:spPr>
          <a:xfrm>
            <a:off x="838199" y="5040117"/>
            <a:ext cx="10515600" cy="17458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Адрес сети 192.168.1.0</a:t>
            </a:r>
          </a:p>
          <a:p>
            <a:r>
              <a:rPr lang="ru-RU" dirty="0"/>
              <a:t>Доступные устройства: 192.168.1.1 – 192.168.1.254 </a:t>
            </a:r>
          </a:p>
        </p:txBody>
      </p:sp>
    </p:spTree>
    <p:extLst>
      <p:ext uri="{BB962C8B-B14F-4D97-AF65-F5344CB8AC3E}">
        <p14:creationId xmlns:p14="http://schemas.microsoft.com/office/powerpoint/2010/main" val="35129049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182C2CDA-39F3-4636-3B43-438A030F0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Администрирование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59E15B9-94D3-C9A7-1360-360E2E2BFA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2322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337AED02-4DF4-6FC6-CF7A-C2BDA881D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694583" cy="1325563"/>
          </a:xfrm>
        </p:spPr>
        <p:txBody>
          <a:bodyPr/>
          <a:lstStyle/>
          <a:p>
            <a:r>
              <a:rPr lang="ru-RU" dirty="0"/>
              <a:t>Как узнать свой локальный </a:t>
            </a:r>
            <a:r>
              <a:rPr lang="en-US" dirty="0" err="1"/>
              <a:t>ip</a:t>
            </a:r>
            <a:r>
              <a:rPr lang="en-US" dirty="0"/>
              <a:t>?</a:t>
            </a:r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CA3D5598-C60B-B412-9EFD-1C99C3DA4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959087" cy="4351338"/>
          </a:xfrm>
        </p:spPr>
        <p:txBody>
          <a:bodyPr/>
          <a:lstStyle/>
          <a:p>
            <a:r>
              <a:rPr lang="ru-RU" dirty="0"/>
              <a:t>Открыть консоль и написать </a:t>
            </a:r>
            <a:r>
              <a:rPr lang="en-US" b="1" dirty="0"/>
              <a:t>ipconfig</a:t>
            </a:r>
            <a:endParaRPr lang="ru-RU" b="1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CAA8A84-BB5A-0CD7-44EE-E332B34741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4923" y="779463"/>
            <a:ext cx="5844605" cy="5713412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10CF129-3E84-466C-8103-5D5A18B7E950}"/>
              </a:ext>
            </a:extLst>
          </p:cNvPr>
          <p:cNvSpPr/>
          <p:nvPr/>
        </p:nvSpPr>
        <p:spPr>
          <a:xfrm>
            <a:off x="8945217" y="5214729"/>
            <a:ext cx="1225827" cy="1656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892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087AB8-51C4-4360-7CDB-5559821E5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работает Интернет?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1CBD3E2-1BFA-4DF9-FE4B-A0F3CAA699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99313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Представьте Интернет как </a:t>
            </a:r>
            <a:r>
              <a:rPr lang="ru-RU" b="1" dirty="0"/>
              <a:t>сеть дорог и городов</a:t>
            </a:r>
            <a:r>
              <a:rPr lang="ru-RU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Города → компьютеры или серверы</a:t>
            </a:r>
            <a:r>
              <a:rPr lang="ru-RU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Дороги → каналы связи (кабели, беспроводные линии)</a:t>
            </a:r>
            <a:r>
              <a:rPr lang="ru-RU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Автомобили → пакеты данных, которые везут «груз» (информацию)</a:t>
            </a:r>
            <a:r>
              <a:rPr lang="ru-RU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Развилки → маршрутизаторы, которые направляют пакеты дальше</a:t>
            </a:r>
            <a:r>
              <a:rPr lang="ru-RU" dirty="0"/>
              <a:t>.</a:t>
            </a:r>
          </a:p>
          <a:p>
            <a:r>
              <a:rPr lang="ru-RU" b="1" dirty="0"/>
              <a:t>Как это работает:</a:t>
            </a:r>
            <a:br>
              <a:rPr lang="ru-RU" dirty="0"/>
            </a:br>
            <a:r>
              <a:rPr lang="ru-RU" dirty="0"/>
              <a:t>Пакеты (машины) движутся по дорогам между городами (устройствами), иногда разными маршрутами, чтобы достичь нужного адреса.</a:t>
            </a:r>
          </a:p>
          <a:p>
            <a:endParaRPr lang="ru-RU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DE07A573-DE8A-A5B0-3329-0EA039165C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7208" y="1517374"/>
            <a:ext cx="4790660" cy="4790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8999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337AED02-4DF4-6FC6-CF7A-C2BDA881D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694583" cy="1325563"/>
          </a:xfrm>
        </p:spPr>
        <p:txBody>
          <a:bodyPr/>
          <a:lstStyle/>
          <a:p>
            <a:r>
              <a:rPr lang="ru-RU" dirty="0"/>
              <a:t>Как узнать свой публичный </a:t>
            </a:r>
            <a:r>
              <a:rPr lang="en-US" dirty="0" err="1"/>
              <a:t>ip</a:t>
            </a:r>
            <a:r>
              <a:rPr lang="en-US" dirty="0"/>
              <a:t>?</a:t>
            </a:r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CA3D5598-C60B-B412-9EFD-1C99C3DA4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528930" cy="4351338"/>
          </a:xfrm>
        </p:spPr>
        <p:txBody>
          <a:bodyPr/>
          <a:lstStyle/>
          <a:p>
            <a:r>
              <a:rPr lang="ru-RU" dirty="0"/>
              <a:t>Открыть консоль и написать </a:t>
            </a:r>
            <a:r>
              <a:rPr lang="en-US" b="1" dirty="0"/>
              <a:t>curl ident.me</a:t>
            </a:r>
          </a:p>
          <a:p>
            <a:r>
              <a:rPr lang="ru-RU" dirty="0"/>
              <a:t>Зайти на сайт </a:t>
            </a:r>
            <a:r>
              <a:rPr lang="en-US" b="1" dirty="0"/>
              <a:t>2ip.ru</a:t>
            </a:r>
            <a:endParaRPr lang="ru-RU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8C6DFD7-168A-1EBA-40B9-18ED5DD7F4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2033" y="1880167"/>
            <a:ext cx="4638177" cy="63247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87AE67E-682B-C214-36D0-AA3E2C7BD3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1738" y="3513425"/>
            <a:ext cx="8456663" cy="299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47471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337AED02-4DF4-6FC6-CF7A-C2BDA881D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694583" cy="1325563"/>
          </a:xfrm>
        </p:spPr>
        <p:txBody>
          <a:bodyPr>
            <a:normAutofit fontScale="90000"/>
          </a:bodyPr>
          <a:lstStyle/>
          <a:p>
            <a:r>
              <a:rPr lang="ru-RU" dirty="0"/>
              <a:t>Как узнать </a:t>
            </a:r>
            <a:r>
              <a:rPr lang="en-US" dirty="0" err="1"/>
              <a:t>ip</a:t>
            </a:r>
            <a:r>
              <a:rPr lang="en-US" dirty="0"/>
              <a:t> </a:t>
            </a:r>
            <a:r>
              <a:rPr lang="ru-RU" dirty="0"/>
              <a:t>по доменному имени</a:t>
            </a:r>
            <a:r>
              <a:rPr lang="en-US" dirty="0"/>
              <a:t>?</a:t>
            </a:r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CA3D5598-C60B-B412-9EFD-1C99C3DA4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818" y="1825625"/>
            <a:ext cx="4989444" cy="4351338"/>
          </a:xfrm>
        </p:spPr>
        <p:txBody>
          <a:bodyPr/>
          <a:lstStyle/>
          <a:p>
            <a:r>
              <a:rPr lang="ru-RU" dirty="0"/>
              <a:t>Открыть консоль и написать </a:t>
            </a:r>
            <a:r>
              <a:rPr lang="en-US" b="1" dirty="0" err="1"/>
              <a:t>nslookup</a:t>
            </a:r>
            <a:r>
              <a:rPr lang="en-US" b="1" dirty="0"/>
              <a:t> vk.com</a:t>
            </a:r>
            <a:endParaRPr lang="ru-RU" b="1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A8EEEC7-2AB2-884B-5D25-382C9CA7B8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772" y="2957362"/>
            <a:ext cx="5497028" cy="301407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5DCFEDF-FCA3-6CBA-B5CB-2D5594CF6C64}"/>
              </a:ext>
            </a:extLst>
          </p:cNvPr>
          <p:cNvSpPr txBox="1"/>
          <p:nvPr/>
        </p:nvSpPr>
        <p:spPr>
          <a:xfrm>
            <a:off x="7076662" y="1299054"/>
            <a:ext cx="39018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Чтобы корректно отображались русские буквы</a:t>
            </a:r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DBDCE43A-121E-2319-3D86-255DD7DFF163}"/>
              </a:ext>
            </a:extLst>
          </p:cNvPr>
          <p:cNvCxnSpPr>
            <a:cxnSpLocks/>
            <a:stCxn id="7" idx="1"/>
          </p:cNvCxnSpPr>
          <p:nvPr/>
        </p:nvCxnSpPr>
        <p:spPr>
          <a:xfrm flipH="1">
            <a:off x="4949687" y="2083884"/>
            <a:ext cx="2126975" cy="118277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813C7BB-5626-A57D-689B-D800CD7FC3B7}"/>
              </a:ext>
            </a:extLst>
          </p:cNvPr>
          <p:cNvSpPr/>
          <p:nvPr/>
        </p:nvSpPr>
        <p:spPr>
          <a:xfrm>
            <a:off x="2423974" y="5506277"/>
            <a:ext cx="2456623" cy="34455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38858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337AED02-4DF4-6FC6-CF7A-C2BDA881D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694583" cy="1325563"/>
          </a:xfrm>
        </p:spPr>
        <p:txBody>
          <a:bodyPr>
            <a:normAutofit/>
          </a:bodyPr>
          <a:lstStyle/>
          <a:p>
            <a:r>
              <a:rPr lang="ru-RU" dirty="0"/>
              <a:t>Как узнать время отклика с сайта</a:t>
            </a:r>
            <a:r>
              <a:rPr lang="en-US" dirty="0"/>
              <a:t>?</a:t>
            </a:r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CA3D5598-C60B-B412-9EFD-1C99C3DA4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818" y="1825625"/>
            <a:ext cx="4989444" cy="4351338"/>
          </a:xfrm>
        </p:spPr>
        <p:txBody>
          <a:bodyPr/>
          <a:lstStyle/>
          <a:p>
            <a:r>
              <a:rPr lang="ru-RU" dirty="0"/>
              <a:t>Открыть консоль и написать </a:t>
            </a:r>
            <a:r>
              <a:rPr lang="en-US" b="1" dirty="0"/>
              <a:t>ping vk.com</a:t>
            </a:r>
            <a:endParaRPr lang="ru-RU" b="1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BAC4AFA-EBAE-9A77-3DF2-AE9D6EBFCB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974" y="2828232"/>
            <a:ext cx="7859222" cy="2991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90123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337AED02-4DF4-6FC6-CF7A-C2BDA881D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644270" cy="1325563"/>
          </a:xfrm>
        </p:spPr>
        <p:txBody>
          <a:bodyPr>
            <a:normAutofit/>
          </a:bodyPr>
          <a:lstStyle/>
          <a:p>
            <a:r>
              <a:rPr lang="ru-RU" dirty="0"/>
              <a:t>Как узнать маршрут, по которому идут пакеты с данными</a:t>
            </a:r>
            <a:r>
              <a:rPr lang="en-US" dirty="0"/>
              <a:t>?</a:t>
            </a:r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CA3D5598-C60B-B412-9EFD-1C99C3DA4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818" y="1825625"/>
            <a:ext cx="4989444" cy="4351338"/>
          </a:xfrm>
        </p:spPr>
        <p:txBody>
          <a:bodyPr/>
          <a:lstStyle/>
          <a:p>
            <a:r>
              <a:rPr lang="ru-RU" dirty="0"/>
              <a:t>Открыть консоль и написать </a:t>
            </a:r>
            <a:r>
              <a:rPr lang="en-US" b="1" dirty="0" err="1"/>
              <a:t>tracert</a:t>
            </a:r>
            <a:r>
              <a:rPr lang="en-US" dirty="0"/>
              <a:t> </a:t>
            </a:r>
            <a:r>
              <a:rPr lang="en-US" b="1" dirty="0"/>
              <a:t>vk.com</a:t>
            </a:r>
            <a:endParaRPr lang="ru-RU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B8CF175-DED4-EA4A-596C-9CCA66B439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3046" y="2504660"/>
            <a:ext cx="6839424" cy="3579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6785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353DFC-D265-B1E7-4481-491FA1F32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Заключение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AE5004-48AF-BEFD-0D78-BA99D6692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0825"/>
            <a:ext cx="10515600" cy="4351338"/>
          </a:xfrm>
        </p:spPr>
        <p:txBody>
          <a:bodyPr/>
          <a:lstStyle/>
          <a:p>
            <a:r>
              <a:rPr lang="ru-RU" dirty="0"/>
              <a:t>Интернет — это </a:t>
            </a:r>
            <a:r>
              <a:rPr lang="ru-RU" b="1" dirty="0"/>
              <a:t>основа современной жизни</a:t>
            </a:r>
            <a:r>
              <a:rPr lang="ru-RU" dirty="0"/>
              <a:t>.</a:t>
            </a:r>
            <a:br>
              <a:rPr lang="ru-RU" dirty="0"/>
            </a:br>
            <a:r>
              <a:rPr lang="ru-RU" dirty="0"/>
              <a:t>Понимание его принципов помогает </a:t>
            </a:r>
            <a:r>
              <a:rPr lang="ru-RU" b="1" dirty="0"/>
              <a:t>быть грамотным пользователем и решать проблемы самостоятельно</a:t>
            </a:r>
            <a:r>
              <a:rPr lang="ru-RU" dirty="0"/>
              <a:t>.</a:t>
            </a:r>
          </a:p>
        </p:txBody>
      </p:sp>
      <p:pic>
        <p:nvPicPr>
          <p:cNvPr id="30722" name="Picture 2" descr="Picture background">
            <a:extLst>
              <a:ext uri="{FF2B5EF4-FFF2-40B4-BE49-F238E27FC236}">
                <a16:creationId xmlns:a16="http://schemas.microsoft.com/office/drawing/2014/main" id="{9EB85B15-9C42-D1D8-E9AE-F3C24F26C5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850" y="2903193"/>
            <a:ext cx="5384524" cy="3589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5324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C9262E-287F-4969-C75C-A323957E4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Основная идея Интернета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07DFB8-A5D9-C1B5-54F0-547E307354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Объединить все сети мира в одну «сеть-сетей».</a:t>
            </a:r>
          </a:p>
          <a:p>
            <a:r>
              <a:rPr lang="ru-RU" dirty="0"/>
              <a:t>Дать возможность обмениваться данными из любой точки мира.</a:t>
            </a:r>
          </a:p>
        </p:txBody>
      </p:sp>
      <p:pic>
        <p:nvPicPr>
          <p:cNvPr id="4099" name="Picture 3" descr="Picture background">
            <a:extLst>
              <a:ext uri="{FF2B5EF4-FFF2-40B4-BE49-F238E27FC236}">
                <a16:creationId xmlns:a16="http://schemas.microsoft.com/office/drawing/2014/main" id="{CE06463A-8AB8-D6EE-9A1B-8AAE0960B2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7534" y="3223068"/>
            <a:ext cx="7576931" cy="3269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7243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0C7DFD-D00B-0368-7603-8AF7C3DD4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История возникновения интернета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758D3C4-D325-0034-C2AA-96DF038968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628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0C7DFD-D00B-0368-7603-8AF7C3DD4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92614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1960–1970-е: Зарождение идеи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9F4CE6-5ACA-4163-81B2-C5CD4BD21D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6765"/>
            <a:ext cx="10515600" cy="2093844"/>
          </a:xfrm>
        </p:spPr>
        <p:txBody>
          <a:bodyPr>
            <a:normAutofit/>
          </a:bodyPr>
          <a:lstStyle/>
          <a:p>
            <a:r>
              <a:rPr lang="ru-RU" dirty="0"/>
              <a:t>1960-е: Идея объединить компьютеры на расстоянии.</a:t>
            </a:r>
          </a:p>
          <a:p>
            <a:r>
              <a:rPr lang="ru-RU" dirty="0"/>
              <a:t>1969: ARPANET — первая сеть, 4 компьютера в университетах США.</a:t>
            </a:r>
          </a:p>
          <a:p>
            <a:r>
              <a:rPr lang="ru-RU" dirty="0"/>
              <a:t>Задача: изучить пакетную передачу данных</a:t>
            </a:r>
          </a:p>
        </p:txBody>
      </p:sp>
      <p:pic>
        <p:nvPicPr>
          <p:cNvPr id="6147" name="Picture 3" descr="Picture background">
            <a:extLst>
              <a:ext uri="{FF2B5EF4-FFF2-40B4-BE49-F238E27FC236}">
                <a16:creationId xmlns:a16="http://schemas.microsoft.com/office/drawing/2014/main" id="{4F976DB6-911A-B462-D2C1-1F3602402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939" y="3710609"/>
            <a:ext cx="9124122" cy="2901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64044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43D379-545C-AA19-0A82-740E1A483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1970-е: Появление протоколов TCP/IP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7697BA-5AE2-3C2A-6D4E-D2F384A9EA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Нужны единые правила для связи сетей.</a:t>
            </a:r>
          </a:p>
          <a:p>
            <a:r>
              <a:rPr lang="ru-RU" dirty="0"/>
              <a:t>Созданы протоколы TCP и IP (1973–1979).</a:t>
            </a:r>
          </a:p>
          <a:p>
            <a:r>
              <a:rPr lang="ru-RU" dirty="0"/>
              <a:t>Эти правила работают до сих пор!</a:t>
            </a:r>
          </a:p>
          <a:p>
            <a:r>
              <a:rPr lang="ru-RU" dirty="0"/>
              <a:t>В этот же период — электронная почта и первые обмены файлами.</a:t>
            </a:r>
          </a:p>
        </p:txBody>
      </p:sp>
      <p:pic>
        <p:nvPicPr>
          <p:cNvPr id="7171" name="Picture 3" descr="Picture background">
            <a:extLst>
              <a:ext uri="{FF2B5EF4-FFF2-40B4-BE49-F238E27FC236}">
                <a16:creationId xmlns:a16="http://schemas.microsoft.com/office/drawing/2014/main" id="{F1D3E9D2-634C-A141-A375-678ED0D31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4001294"/>
            <a:ext cx="6208643" cy="206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76230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1C1664-1B5C-E6C2-6B05-0FE4B5581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1980-е: Рост и стандартизация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F8957A-6061-CD8D-E878-E2407DAF6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1983: ARPANET переходит на TCP/IP — единый язык общения.</a:t>
            </a:r>
          </a:p>
          <a:p>
            <a:r>
              <a:rPr lang="ru-RU" dirty="0"/>
              <a:t>Появляется DNS — система доменных имён (example.com → IP-адрес).</a:t>
            </a:r>
          </a:p>
          <a:p>
            <a:r>
              <a:rPr lang="ru-RU" dirty="0"/>
              <a:t>Начало объединения сетей разных стран.</a:t>
            </a:r>
          </a:p>
        </p:txBody>
      </p:sp>
      <p:pic>
        <p:nvPicPr>
          <p:cNvPr id="8194" name="Picture 2" descr="Picture background">
            <a:extLst>
              <a:ext uri="{FF2B5EF4-FFF2-40B4-BE49-F238E27FC236}">
                <a16:creationId xmlns:a16="http://schemas.microsoft.com/office/drawing/2014/main" id="{ED2079E4-FD65-8937-31AA-B70150FA3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6636" y="3770243"/>
            <a:ext cx="4430369" cy="2953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86872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555</TotalTime>
  <Words>1185</Words>
  <Application>Microsoft Office PowerPoint</Application>
  <PresentationFormat>Широкоэкранный</PresentationFormat>
  <Paragraphs>151</Paragraphs>
  <Slides>44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49" baseType="lpstr">
      <vt:lpstr>Aptos</vt:lpstr>
      <vt:lpstr>Aptos Display</vt:lpstr>
      <vt:lpstr>Arial</vt:lpstr>
      <vt:lpstr>YS Text</vt:lpstr>
      <vt:lpstr>Тема Office</vt:lpstr>
      <vt:lpstr>Интернет и сетевые технологии</vt:lpstr>
      <vt:lpstr>Что такое интернет?</vt:lpstr>
      <vt:lpstr>Зачем нужен интернет?</vt:lpstr>
      <vt:lpstr>Как работает Интернет?</vt:lpstr>
      <vt:lpstr>Основная идея Интернета</vt:lpstr>
      <vt:lpstr>История возникновения интернета</vt:lpstr>
      <vt:lpstr>1960–1970-е: Зарождение идеи</vt:lpstr>
      <vt:lpstr>1970-е: Появление протоколов TCP/IP</vt:lpstr>
      <vt:lpstr>1980-е: Рост и стандартизация</vt:lpstr>
      <vt:lpstr>1990-е: Всемирная паутина и популяризация</vt:lpstr>
      <vt:lpstr>2000–2010-е: Широкополосный и мобильный Интернет</vt:lpstr>
      <vt:lpstr>Современный этап</vt:lpstr>
      <vt:lpstr>Технология «Интернет»</vt:lpstr>
      <vt:lpstr>Пакетная передача данных</vt:lpstr>
      <vt:lpstr>Протоколы TCP/IP</vt:lpstr>
      <vt:lpstr>Адресация и DNS</vt:lpstr>
      <vt:lpstr>Вопросы для обсуждения</vt:lpstr>
      <vt:lpstr>Способы выхода в интернет</vt:lpstr>
      <vt:lpstr>Модемное подключение (Dial-up)</vt:lpstr>
      <vt:lpstr>DSL (ADSL - Asymmetric Digital Subscriber Line)</vt:lpstr>
      <vt:lpstr>Кабельный Интернет</vt:lpstr>
      <vt:lpstr>Оптоволоконное подключение (FTTx)</vt:lpstr>
      <vt:lpstr>Беспроводной доступ (Wi-Fi)</vt:lpstr>
      <vt:lpstr>Мобильный Интернет (3G / 4G / 5G)</vt:lpstr>
      <vt:lpstr>Спутниковый Интернет</vt:lpstr>
      <vt:lpstr>Устройства для связи с Интернетом</vt:lpstr>
      <vt:lpstr>Сетевой адаптер (NIC)</vt:lpstr>
      <vt:lpstr>Модем</vt:lpstr>
      <vt:lpstr>Презентация PowerPoint</vt:lpstr>
      <vt:lpstr>Основные порты и модули</vt:lpstr>
      <vt:lpstr>Функции маршрутизатора</vt:lpstr>
      <vt:lpstr>Настройка маршрутизатора</vt:lpstr>
      <vt:lpstr>IP-адреса и маска сети</vt:lpstr>
      <vt:lpstr>Что такое IP-адрес?</vt:lpstr>
      <vt:lpstr>Для чего нужен IP-адрес?</vt:lpstr>
      <vt:lpstr>Публичные и приватные IP</vt:lpstr>
      <vt:lpstr>Что такое маска сети?</vt:lpstr>
      <vt:lpstr>Администрирование</vt:lpstr>
      <vt:lpstr>Как узнать свой локальный ip?</vt:lpstr>
      <vt:lpstr>Как узнать свой публичный ip?</vt:lpstr>
      <vt:lpstr>Как узнать ip по доменному имени?</vt:lpstr>
      <vt:lpstr>Как узнать время отклика с сайта?</vt:lpstr>
      <vt:lpstr>Как узнать маршрут, по которому идут пакеты с данными?</vt:lpstr>
      <vt:lpstr>Заключение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Kirill</dc:creator>
  <cp:lastModifiedBy>Kirill</cp:lastModifiedBy>
  <cp:revision>6</cp:revision>
  <dcterms:created xsi:type="dcterms:W3CDTF">2025-08-17T03:21:29Z</dcterms:created>
  <dcterms:modified xsi:type="dcterms:W3CDTF">2025-09-09T14:17:06Z</dcterms:modified>
</cp:coreProperties>
</file>