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1"/>
  </p:notesMasterIdLst>
  <p:sldIdLst>
    <p:sldId id="398" r:id="rId2"/>
    <p:sldId id="400" r:id="rId3"/>
    <p:sldId id="419" r:id="rId4"/>
    <p:sldId id="421" r:id="rId5"/>
    <p:sldId id="412" r:id="rId6"/>
    <p:sldId id="415" r:id="rId7"/>
    <p:sldId id="422" r:id="rId8"/>
    <p:sldId id="423" r:id="rId9"/>
    <p:sldId id="285" r:id="rId10"/>
  </p:sldIdLst>
  <p:sldSz cx="9144000" cy="5143500" type="screen16x9"/>
  <p:notesSz cx="6858000" cy="9144000"/>
  <p:embeddedFontLst>
    <p:embeddedFont>
      <p:font typeface="Sora ExtraBold" panose="020B0604020202020204" charset="0"/>
      <p:bold r:id="rId12"/>
    </p:embeddedFont>
    <p:embeddedFont>
      <p:font typeface="Sora" panose="020B0604020202020204" charset="0"/>
      <p:regular r:id="rId13"/>
      <p:bold r:id="rId14"/>
    </p:embeddedFont>
    <p:embeddedFont>
      <p:font typeface="Lato" panose="020B0604020202020204" charset="0"/>
      <p:regular r:id="rId15"/>
      <p:bold r:id="rId16"/>
      <p:italic r:id="rId17"/>
      <p:boldItalic r:id="rId18"/>
    </p:embeddedFont>
    <p:embeddedFont>
      <p:font typeface="Figtree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70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125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4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233916" y="1190091"/>
            <a:ext cx="5553036" cy="22357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5400" dirty="0" smtClean="0"/>
              <a:t>Поиск в глубину (</a:t>
            </a:r>
            <a:r>
              <a:rPr lang="en-US" sz="5400" dirty="0" smtClean="0"/>
              <a:t>DFS)</a:t>
            </a:r>
            <a:endParaRPr sz="54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86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19"/>
            <a:ext cx="6528391" cy="1329429"/>
          </a:xfrm>
        </p:spPr>
        <p:txBody>
          <a:bodyPr/>
          <a:lstStyle/>
          <a:p>
            <a:r>
              <a:rPr lang="ru-RU" sz="4000" dirty="0" smtClean="0"/>
              <a:t>Поиск в глубину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(</a:t>
            </a:r>
            <a:r>
              <a:rPr lang="en-US" sz="4000" dirty="0" smtClean="0"/>
              <a:t>Depth-First Search)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8837" y="2143049"/>
            <a:ext cx="658509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Поиском в глубину</a:t>
            </a:r>
            <a:r>
              <a:rPr lang="ru-RU" sz="2000" dirty="0"/>
              <a:t> (англ. </a:t>
            </a:r>
            <a:r>
              <a:rPr lang="ru-RU" sz="2000" i="1" dirty="0" err="1"/>
              <a:t>depth-first</a:t>
            </a:r>
            <a:r>
              <a:rPr lang="ru-RU" sz="2000" i="1" dirty="0"/>
              <a:t> </a:t>
            </a:r>
            <a:r>
              <a:rPr lang="ru-RU" sz="2000" i="1" dirty="0" err="1"/>
              <a:t>search</a:t>
            </a:r>
            <a:r>
              <a:rPr lang="ru-RU" sz="2000" dirty="0"/>
              <a:t>, </a:t>
            </a:r>
            <a:r>
              <a:rPr lang="ru-RU" sz="2000" b="1" dirty="0"/>
              <a:t>DFS</a:t>
            </a:r>
            <a:r>
              <a:rPr lang="ru-RU" sz="2000" dirty="0"/>
              <a:t>) называется </a:t>
            </a:r>
            <a:r>
              <a:rPr lang="ru-RU" sz="2000" dirty="0" smtClean="0"/>
              <a:t>алгоритм </a:t>
            </a:r>
            <a:r>
              <a:rPr lang="ru-RU" sz="2000" dirty="0"/>
              <a:t>обхода дерева или графа, </a:t>
            </a:r>
            <a:r>
              <a:rPr lang="ru-RU" sz="2000" dirty="0" smtClean="0"/>
              <a:t>начинающийся </a:t>
            </a:r>
            <a:r>
              <a:rPr lang="ru-RU" sz="2000" dirty="0"/>
              <a:t>в корневой вершине (в случае </a:t>
            </a:r>
            <a:r>
              <a:rPr lang="ru-RU" sz="2000" dirty="0" smtClean="0"/>
              <a:t>графа </a:t>
            </a:r>
            <a:r>
              <a:rPr lang="ru-RU" sz="2000" dirty="0"/>
              <a:t>может быть выбрана произвольная вершина) и </a:t>
            </a:r>
            <a:r>
              <a:rPr lang="ru-RU" sz="2000" dirty="0" smtClean="0"/>
              <a:t>обходящий </a:t>
            </a:r>
            <a:r>
              <a:rPr lang="ru-RU" sz="2000" dirty="0"/>
              <a:t>весь граф, посещая каждую </a:t>
            </a:r>
            <a:r>
              <a:rPr lang="ru-RU" sz="2000" dirty="0" smtClean="0"/>
              <a:t>вершину.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851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19"/>
            <a:ext cx="6528391" cy="1329429"/>
          </a:xfrm>
        </p:spPr>
        <p:txBody>
          <a:bodyPr/>
          <a:lstStyle/>
          <a:p>
            <a:r>
              <a:rPr lang="ru-RU" sz="4000" dirty="0" smtClean="0"/>
              <a:t>Поиск в глубину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(</a:t>
            </a:r>
            <a:r>
              <a:rPr lang="en-US" sz="4000" dirty="0" smtClean="0"/>
              <a:t>Depth-First Search)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914" y="1665766"/>
            <a:ext cx="3720476" cy="315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19"/>
            <a:ext cx="6528391" cy="1329429"/>
          </a:xfrm>
        </p:spPr>
        <p:txBody>
          <a:bodyPr/>
          <a:lstStyle/>
          <a:p>
            <a:r>
              <a:rPr lang="ru-RU" sz="4000" dirty="0" smtClean="0"/>
              <a:t>Поиск в глубину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(</a:t>
            </a:r>
            <a:r>
              <a:rPr lang="en-US" sz="4000" dirty="0" smtClean="0"/>
              <a:t>Depth-First Search)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8837" y="1866602"/>
            <a:ext cx="740734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/>
              <a:t>Алгоритм: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Начинаем с выбранной начальной вершины и помечаем её как посещённую.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Исследуем первую </a:t>
            </a:r>
            <a:r>
              <a:rPr lang="ru-RU" sz="1800" dirty="0" err="1"/>
              <a:t>непосещённую</a:t>
            </a:r>
            <a:r>
              <a:rPr lang="ru-RU" sz="1800" dirty="0"/>
              <a:t> соседнюю вершину.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Повторяем шаги 1 и 2 для этой соседней вершины.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Если все соседи текущей вершины посещены, возвращаемся </a:t>
            </a:r>
            <a:r>
              <a:rPr lang="ru-RU" sz="1800" dirty="0" smtClean="0"/>
              <a:t>назад </a:t>
            </a:r>
            <a:r>
              <a:rPr lang="ru-RU" sz="1800" dirty="0"/>
              <a:t>к предыдущей вершине и продолжаем процесс.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Процесс повторяется до тех пор, пока не будут посещены все вершины, достижимые из начальной вершины</a:t>
            </a:r>
            <a:r>
              <a:rPr lang="ru-RU" sz="1800" dirty="0" smtClean="0"/>
              <a:t>.</a:t>
            </a:r>
            <a:endParaRPr lang="ru-RU" sz="1800" dirty="0">
              <a:solidFill>
                <a:srgbClr val="1F1F1F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6038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571" y="310348"/>
            <a:ext cx="7230141" cy="845058"/>
          </a:xfrm>
        </p:spPr>
        <p:txBody>
          <a:bodyPr/>
          <a:lstStyle/>
          <a:p>
            <a:r>
              <a:rPr lang="ru-RU" sz="3200" dirty="0" smtClean="0"/>
              <a:t>Примеры задач, решаемых с использованием </a:t>
            </a:r>
            <a:r>
              <a:rPr lang="en-US" sz="3200" dirty="0" smtClean="0"/>
              <a:t>DFS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9"/>
          </p:nvPr>
        </p:nvSpPr>
        <p:spPr>
          <a:xfrm>
            <a:off x="556191" y="1676624"/>
            <a:ext cx="7650260" cy="3349032"/>
          </a:xfrm>
        </p:spPr>
        <p:txBody>
          <a:bodyPr/>
          <a:lstStyle/>
          <a:p>
            <a:r>
              <a:rPr lang="ru-RU" b="1" dirty="0"/>
              <a:t>1. Поиск пути в лабиринте:</a:t>
            </a:r>
            <a:endParaRPr lang="ru-RU" dirty="0"/>
          </a:p>
          <a:p>
            <a:r>
              <a:rPr lang="ru-RU" dirty="0"/>
              <a:t>Используется для нахождения пути в лабиринте от начальной до конечной точки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b="1" dirty="0"/>
              <a:t>2. Проверка связности графа:</a:t>
            </a:r>
            <a:endParaRPr lang="ru-RU" dirty="0"/>
          </a:p>
          <a:p>
            <a:r>
              <a:rPr lang="ru-RU" dirty="0"/>
              <a:t>Проверка, является ли граф связным (есть ли путь между любыми двумя вершинами).</a:t>
            </a:r>
          </a:p>
          <a:p>
            <a:r>
              <a:rPr lang="en-US" b="1" dirty="0"/>
              <a:t>3</a:t>
            </a:r>
            <a:r>
              <a:rPr lang="ru-RU" b="1" dirty="0" smtClean="0"/>
              <a:t>. </a:t>
            </a:r>
            <a:r>
              <a:rPr lang="ru-RU" b="1" dirty="0"/>
              <a:t>Обнаружение циклов в графе:</a:t>
            </a:r>
            <a:endParaRPr lang="ru-RU" dirty="0"/>
          </a:p>
          <a:p>
            <a:r>
              <a:rPr lang="ru-RU" dirty="0"/>
              <a:t>Проверка, содержит ли граф циклы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ru-RU" b="1" dirty="0" smtClean="0"/>
              <a:t> </a:t>
            </a:r>
            <a:r>
              <a:rPr lang="ru-RU" b="1" dirty="0"/>
              <a:t>Генерация лабиринтов:</a:t>
            </a:r>
            <a:endParaRPr lang="ru-RU" dirty="0"/>
          </a:p>
          <a:p>
            <a:r>
              <a:rPr lang="ru-RU" dirty="0"/>
              <a:t>Использование DFS для генерации случайных лабиринтов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99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85" y="154404"/>
            <a:ext cx="7919355" cy="809616"/>
          </a:xfrm>
        </p:spPr>
        <p:txBody>
          <a:bodyPr/>
          <a:lstStyle/>
          <a:p>
            <a:r>
              <a:rPr lang="ru-RU" sz="4000" dirty="0" smtClean="0"/>
              <a:t>Топологическая сортировка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890" y="964020"/>
            <a:ext cx="6712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Топологическая сортировка</a:t>
            </a:r>
            <a:r>
              <a:rPr lang="ru-RU" sz="2400" dirty="0"/>
              <a:t> — упорядочивание вершин </a:t>
            </a:r>
            <a:r>
              <a:rPr lang="ru-RU" sz="2400" dirty="0" smtClean="0"/>
              <a:t>ациклического (нет циклов) </a:t>
            </a:r>
            <a:r>
              <a:rPr lang="ru-RU" sz="2400" dirty="0"/>
              <a:t>ориентированного </a:t>
            </a:r>
            <a:r>
              <a:rPr lang="ru-RU" sz="2400" dirty="0" smtClean="0"/>
              <a:t>графа. </a:t>
            </a:r>
            <a:r>
              <a:rPr lang="ru-RU" sz="2400" dirty="0"/>
              <a:t> 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9"/>
          </p:nvPr>
        </p:nvSpPr>
        <p:spPr>
          <a:xfrm>
            <a:off x="311890" y="1988510"/>
            <a:ext cx="7471411" cy="2973349"/>
          </a:xfrm>
        </p:spPr>
        <p:txBody>
          <a:bodyPr/>
          <a:lstStyle/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n-lt"/>
              </a:rPr>
              <a:t>Топологическая сортировка широко применяется в различных отраслях например, с её помощью можно построить последовательность прохождения учебных курсов студентами, последовательность установки программ при помощи пакетного менеджера, последовательность сборки исходных текстов программ по данным сборочных файлов</a:t>
            </a: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29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85" y="154404"/>
            <a:ext cx="7919355" cy="809616"/>
          </a:xfrm>
        </p:spPr>
        <p:txBody>
          <a:bodyPr/>
          <a:lstStyle/>
          <a:p>
            <a:r>
              <a:rPr lang="ru-RU" sz="4000" dirty="0" smtClean="0"/>
              <a:t>Топологическая сортировка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24" y="1185654"/>
            <a:ext cx="6547815" cy="321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7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30" y="0"/>
            <a:ext cx="6026757" cy="809616"/>
          </a:xfrm>
        </p:spPr>
        <p:txBody>
          <a:bodyPr/>
          <a:lstStyle/>
          <a:p>
            <a:pPr algn="ctr"/>
            <a:r>
              <a:rPr lang="ru-RU" sz="3200" dirty="0" smtClean="0"/>
              <a:t>Топологическая </a:t>
            </a:r>
            <a:r>
              <a:rPr lang="ru-RU" sz="3200" dirty="0" smtClean="0"/>
              <a:t>сортировка</a:t>
            </a:r>
            <a:br>
              <a:rPr lang="ru-RU" sz="3200" dirty="0" smtClean="0"/>
            </a:br>
            <a:r>
              <a:rPr lang="ru-RU" sz="3200" dirty="0" smtClean="0"/>
              <a:t>Алгоритм Кана</a:t>
            </a:r>
            <a:endParaRPr lang="ru-RU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9"/>
          </p:nvPr>
        </p:nvSpPr>
        <p:spPr>
          <a:xfrm>
            <a:off x="147216" y="1446028"/>
            <a:ext cx="8031125" cy="3569881"/>
          </a:xfrm>
        </p:spPr>
        <p:txBody>
          <a:bodyPr/>
          <a:lstStyle/>
          <a:p>
            <a:pPr marL="482400" indent="-342900">
              <a:buFont typeface="+mj-lt"/>
              <a:buAutoNum type="arabicPeriod"/>
            </a:pPr>
            <a:r>
              <a:rPr lang="ru-RU" sz="1600" dirty="0" smtClean="0">
                <a:latin typeface="+mn-lt"/>
              </a:rPr>
              <a:t>Вычисляем </a:t>
            </a:r>
            <a:r>
              <a:rPr lang="ru-RU" sz="1600" dirty="0">
                <a:latin typeface="+mn-lt"/>
              </a:rPr>
              <a:t>входящие степени (количество входящих рёбер) </a:t>
            </a:r>
            <a:r>
              <a:rPr lang="ru-RU" sz="1600" dirty="0" smtClean="0">
                <a:latin typeface="+mn-lt"/>
              </a:rPr>
              <a:t>для каждой вершины</a:t>
            </a:r>
          </a:p>
          <a:p>
            <a:pPr marL="482600" indent="-342900">
              <a:buFont typeface="+mj-lt"/>
              <a:buAutoNum type="arabicPeriod"/>
            </a:pPr>
            <a:r>
              <a:rPr lang="ru-RU" sz="1600" dirty="0">
                <a:latin typeface="+mn-lt"/>
              </a:rPr>
              <a:t>Находим все вершины с нулевой входящей степенью (не имеющие зависимостей)</a:t>
            </a:r>
          </a:p>
          <a:p>
            <a:pPr marL="482600" indent="-342900">
              <a:buFont typeface="+mj-lt"/>
              <a:buAutoNum type="arabicPeriod"/>
            </a:pPr>
            <a:r>
              <a:rPr lang="ru-RU" sz="1600" dirty="0">
                <a:latin typeface="+mn-lt"/>
              </a:rPr>
              <a:t>Помещаем эти вершины в контейнер для обработки (изначально подходящие для сортировки</a:t>
            </a:r>
            <a:r>
              <a:rPr lang="ru-RU" sz="1600" dirty="0" smtClean="0">
                <a:latin typeface="+mn-lt"/>
              </a:rPr>
              <a:t>)</a:t>
            </a:r>
          </a:p>
          <a:p>
            <a:pPr marL="482600" indent="-342900">
              <a:buFont typeface="+mj-lt"/>
              <a:buAutoNum type="arabicPeriod"/>
            </a:pPr>
            <a:r>
              <a:rPr lang="ru-RU" sz="1600" dirty="0">
                <a:latin typeface="+mn-lt"/>
              </a:rPr>
              <a:t>Пока в контейнере есть вершины:</a:t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a) Извлекаем одну вершину из контейнера</a:t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b) Добавляем её в результат топологической сортировки</a:t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c) Для всех соседей этой вершины (вершин, в которые ведут её рёбра):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</a:rPr>
              <a:t>Уменьшаем их входящую степень на 1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</a:rPr>
              <a:t>Если входящая степень соседа стала нулевой, добавляем его в </a:t>
            </a:r>
            <a:r>
              <a:rPr lang="ru-RU" sz="1600" dirty="0" smtClean="0">
                <a:latin typeface="+mn-lt"/>
              </a:rPr>
              <a:t>контейнер</a:t>
            </a:r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188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2243</TotalTime>
  <Words>231</Words>
  <Application>Microsoft Office PowerPoint</Application>
  <PresentationFormat>Экран (16:9)</PresentationFormat>
  <Paragraphs>32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Sora ExtraBold</vt:lpstr>
      <vt:lpstr>Sora</vt:lpstr>
      <vt:lpstr>Lato</vt:lpstr>
      <vt:lpstr>Figtree</vt:lpstr>
      <vt:lpstr>Arial</vt:lpstr>
      <vt:lpstr>Roboto</vt:lpstr>
      <vt:lpstr>Design Thinking Workshop by Slidesgo</vt:lpstr>
      <vt:lpstr>Поиск в глубину (DFS)</vt:lpstr>
      <vt:lpstr>Поиск в глубину (Depth-First Search)</vt:lpstr>
      <vt:lpstr>Поиск в глубину (Depth-First Search)</vt:lpstr>
      <vt:lpstr>Поиск в глубину (Depth-First Search)</vt:lpstr>
      <vt:lpstr>Примеры задач, решаемых с использованием DFS</vt:lpstr>
      <vt:lpstr>Топологическая сортировка</vt:lpstr>
      <vt:lpstr>Топологическая сортировка</vt:lpstr>
      <vt:lpstr>Топологическая сортировка Алгоритм Кана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152</cp:revision>
  <dcterms:modified xsi:type="dcterms:W3CDTF">2025-04-27T15:35:15Z</dcterms:modified>
</cp:coreProperties>
</file>